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797" r:id="rId2"/>
    <p:sldMasterId id="2147483816" r:id="rId3"/>
    <p:sldMasterId id="2147483683" r:id="rId4"/>
  </p:sldMasterIdLst>
  <p:notesMasterIdLst>
    <p:notesMasterId r:id="rId42"/>
  </p:notesMasterIdLst>
  <p:handoutMasterIdLst>
    <p:handoutMasterId r:id="rId43"/>
  </p:handoutMasterIdLst>
  <p:sldIdLst>
    <p:sldId id="287" r:id="rId5"/>
    <p:sldId id="329" r:id="rId6"/>
    <p:sldId id="368" r:id="rId7"/>
    <p:sldId id="369" r:id="rId8"/>
    <p:sldId id="353" r:id="rId9"/>
    <p:sldId id="370" r:id="rId10"/>
    <p:sldId id="357" r:id="rId11"/>
    <p:sldId id="371" r:id="rId12"/>
    <p:sldId id="374" r:id="rId13"/>
    <p:sldId id="375" r:id="rId14"/>
    <p:sldId id="358" r:id="rId15"/>
    <p:sldId id="360" r:id="rId16"/>
    <p:sldId id="361" r:id="rId17"/>
    <p:sldId id="377" r:id="rId18"/>
    <p:sldId id="378" r:id="rId19"/>
    <p:sldId id="380" r:id="rId20"/>
    <p:sldId id="382" r:id="rId21"/>
    <p:sldId id="379" r:id="rId22"/>
    <p:sldId id="383" r:id="rId23"/>
    <p:sldId id="384" r:id="rId24"/>
    <p:sldId id="354" r:id="rId25"/>
    <p:sldId id="355" r:id="rId26"/>
    <p:sldId id="324" r:id="rId27"/>
    <p:sldId id="325" r:id="rId28"/>
    <p:sldId id="385" r:id="rId29"/>
    <p:sldId id="388" r:id="rId30"/>
    <p:sldId id="330" r:id="rId31"/>
    <p:sldId id="363" r:id="rId32"/>
    <p:sldId id="386" r:id="rId33"/>
    <p:sldId id="331" r:id="rId34"/>
    <p:sldId id="364" r:id="rId35"/>
    <p:sldId id="389" r:id="rId36"/>
    <p:sldId id="332" r:id="rId37"/>
    <p:sldId id="365" r:id="rId38"/>
    <p:sldId id="390" r:id="rId39"/>
    <p:sldId id="387" r:id="rId40"/>
    <p:sldId id="280" r:id="rId4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page_Image version" id="{E8D0D622-F6C6-F44A-B365-B4A5FF6195C2}">
          <p14:sldIdLst>
            <p14:sldId id="287"/>
          </p14:sldIdLst>
        </p14:section>
        <p14:section name="Contents page" id="{9D221634-295C-7843-AF5C-A0CB4F229241}">
          <p14:sldIdLst/>
        </p14:section>
        <p14:section name="Chapter page" id="{FD05EE94-C931-8C4B-83A2-004B32AA1207}">
          <p14:sldIdLst>
            <p14:sldId id="329"/>
            <p14:sldId id="368"/>
            <p14:sldId id="369"/>
            <p14:sldId id="353"/>
            <p14:sldId id="370"/>
            <p14:sldId id="357"/>
            <p14:sldId id="371"/>
            <p14:sldId id="374"/>
            <p14:sldId id="375"/>
            <p14:sldId id="358"/>
            <p14:sldId id="360"/>
            <p14:sldId id="361"/>
            <p14:sldId id="377"/>
            <p14:sldId id="378"/>
            <p14:sldId id="380"/>
            <p14:sldId id="382"/>
            <p14:sldId id="379"/>
            <p14:sldId id="383"/>
            <p14:sldId id="384"/>
            <p14:sldId id="354"/>
            <p14:sldId id="355"/>
            <p14:sldId id="324"/>
            <p14:sldId id="325"/>
            <p14:sldId id="385"/>
            <p14:sldId id="388"/>
            <p14:sldId id="330"/>
            <p14:sldId id="363"/>
            <p14:sldId id="386"/>
            <p14:sldId id="331"/>
            <p14:sldId id="364"/>
            <p14:sldId id="389"/>
            <p14:sldId id="332"/>
            <p14:sldId id="365"/>
            <p14:sldId id="390"/>
            <p14:sldId id="387"/>
          </p14:sldIdLst>
        </p14:section>
        <p14:section name="0904" id="{F1C32DBD-BB61-4053-A0EB-FFD9EE524938}">
          <p14:sldIdLst>
            <p14:sldId id="280"/>
          </p14:sldIdLst>
        </p14:section>
        <p14:section name="End page" id="{3F9D54A7-3BE2-2540-BB4C-DFE5509085F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C7000B"/>
    <a:srgbClr val="CF3E3E"/>
    <a:srgbClr val="000000"/>
    <a:srgbClr val="E9002F"/>
    <a:srgbClr val="575756"/>
    <a:srgbClr val="4B4C4B"/>
    <a:srgbClr val="353530"/>
    <a:srgbClr val="4D4D4C"/>
    <a:srgbClr val="DD46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80" autoAdjust="0"/>
    <p:restoredTop sz="73391" autoAdjust="0"/>
  </p:normalViewPr>
  <p:slideViewPr>
    <p:cSldViewPr snapToGrid="0" snapToObjects="1">
      <p:cViewPr>
        <p:scale>
          <a:sx n="80" d="100"/>
          <a:sy n="80" d="100"/>
        </p:scale>
        <p:origin x="111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11/18/2025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11/18/2025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dirty="0"/>
              <a:t>Hello everyone, it is very honored to invited by </a:t>
            </a:r>
            <a:r>
              <a:rPr lang="en-US" altLang="zh-CN" dirty="0" err="1"/>
              <a:t>prof.Yao</a:t>
            </a:r>
            <a:r>
              <a:rPr lang="en-US" altLang="zh-CN" dirty="0"/>
              <a:t> to give a presentation on our recent research</a:t>
            </a:r>
            <a:r>
              <a:rPr kumimoji="1" lang="en-US" altLang="zh-CN" b="1" dirty="0">
                <a:latin typeface="Microsoft YaHei" panose="020B0503020204020204" pitchFamily="34" charset="-122"/>
              </a:rPr>
              <a:t>.</a:t>
            </a:r>
            <a:r>
              <a:rPr lang="en-US" altLang="zh-CN" dirty="0"/>
              <a:t> Today about literature review on exploring efficient </a:t>
            </a:r>
            <a:r>
              <a:rPr lang="en-US" altLang="zh-CN" dirty="0" err="1"/>
              <a:t>architechtures</a:t>
            </a:r>
            <a:r>
              <a:rPr lang="en-US" altLang="zh-CN" dirty="0"/>
              <a:t> for </a:t>
            </a:r>
            <a:r>
              <a:rPr lang="en-US" altLang="zh-CN" dirty="0" err="1"/>
              <a:t>llms</a:t>
            </a:r>
            <a:r>
              <a:rPr lang="en-US" altLang="zh-CN" dirty="0"/>
              <a:t>, a brief self introduction, I am a researcher in the Theory Lab at the Hong Kong Research Center, Huawei. I received my Ph.D. in Mathematics from the Hong Kong University of Science and Technology, supervised by Prof. Yuan YAO.  My research interests focus on AI for science, with a specific focus on molecular dynamical systems and language models. </a:t>
            </a:r>
            <a:r>
              <a:rPr lang="en-US" dirty="0"/>
              <a:t>Today I want to share the </a:t>
            </a:r>
            <a:r>
              <a:rPr lang="en-US" altLang="zh-CN" dirty="0"/>
              <a:t>Exploring Efficient Architectures for LLMs</a:t>
            </a:r>
            <a:endParaRPr lang="zh-CN" altLang="en-US" dirty="0"/>
          </a:p>
          <a:p>
            <a:r>
              <a:rPr lang="en-US" dirty="0"/>
              <a:t>. This sharing won’t involve too many specific details, mainly just a high-level and general overview.</a:t>
            </a:r>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770851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Here for the notation simplicity, we abuse the notation M. </a:t>
            </a:r>
            <a:br>
              <a:rPr lang="en-US" dirty="0"/>
            </a:br>
            <a:r>
              <a:rPr lang="en-US" dirty="0"/>
              <a:t>And from the iterative inference, in next part, we will show how the iterative inference is related to RNN.</a:t>
            </a:r>
          </a:p>
        </p:txBody>
      </p:sp>
      <p:sp>
        <p:nvSpPr>
          <p:cNvPr id="4" name="Slide Number Placeholder 3"/>
          <p:cNvSpPr>
            <a:spLocks noGrp="1"/>
          </p:cNvSpPr>
          <p:nvPr>
            <p:ph type="sldNum" sz="quarter" idx="5"/>
          </p:nvPr>
        </p:nvSpPr>
        <p:spPr/>
        <p:txBody>
          <a:bodyPr/>
          <a:lstStyle/>
          <a:p>
            <a:fld id="{F07326F3-4732-B74B-9C70-D0992466E499}" type="slidenum">
              <a:rPr lang="en-US" smtClean="0"/>
              <a:t>10</a:t>
            </a:fld>
            <a:endParaRPr lang="en-US"/>
          </a:p>
        </p:txBody>
      </p:sp>
    </p:spTree>
    <p:extLst>
      <p:ext uri="{BB962C8B-B14F-4D97-AF65-F5344CB8AC3E}">
        <p14:creationId xmlns:p14="http://schemas.microsoft.com/office/powerpoint/2010/main" val="1125828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Recall from last slide, we have the linear attention from standard </a:t>
            </a:r>
            <a:r>
              <a:rPr lang="en-US" dirty="0" err="1"/>
              <a:t>softmax</a:t>
            </a:r>
            <a:r>
              <a:rPr lang="en-US" dirty="0"/>
              <a:t> attention, and you may notice that the form of linear attention can be rewritten as recurrent form, so in this section, we will show how linear attention is related to RNNs, to show linear attention is actually linear RNN but with matrix value hidden states. The benefits of RNN lies in the </a:t>
            </a:r>
            <a:r>
              <a:rPr lang="en-US" dirty="0" err="1"/>
              <a:t>the</a:t>
            </a:r>
            <a:r>
              <a:rPr lang="en-US" dirty="0"/>
              <a:t> complexity, </a:t>
            </a:r>
            <a:r>
              <a:rPr lang="en-US" dirty="0" err="1"/>
              <a:t>especillay</a:t>
            </a:r>
            <a:r>
              <a:rPr lang="en-US" dirty="0"/>
              <a:t> in the inference, a constant complexity. And the one main draw back is that the training of RNN is not </a:t>
            </a:r>
            <a:r>
              <a:rPr lang="en-US" dirty="0" err="1"/>
              <a:t>parallelizavble</a:t>
            </a:r>
            <a:r>
              <a:rPr lang="en-US" dirty="0"/>
              <a:t>.  The linear </a:t>
            </a:r>
            <a:r>
              <a:rPr lang="en-US" dirty="0" err="1"/>
              <a:t>attenytion</a:t>
            </a:r>
            <a:r>
              <a:rPr lang="en-US" dirty="0"/>
              <a:t> models will fix this drawback.</a:t>
            </a:r>
          </a:p>
        </p:txBody>
      </p:sp>
      <p:sp>
        <p:nvSpPr>
          <p:cNvPr id="4" name="Slide Number Placeholder 3"/>
          <p:cNvSpPr>
            <a:spLocks noGrp="1"/>
          </p:cNvSpPr>
          <p:nvPr>
            <p:ph type="sldNum" sz="quarter" idx="5"/>
          </p:nvPr>
        </p:nvSpPr>
        <p:spPr/>
        <p:txBody>
          <a:bodyPr/>
          <a:lstStyle/>
          <a:p>
            <a:fld id="{F07326F3-4732-B74B-9C70-D0992466E499}" type="slidenum">
              <a:rPr lang="en-US" smtClean="0"/>
              <a:t>11</a:t>
            </a:fld>
            <a:endParaRPr lang="en-US"/>
          </a:p>
        </p:txBody>
      </p:sp>
    </p:spTree>
    <p:extLst>
      <p:ext uri="{BB962C8B-B14F-4D97-AF65-F5344CB8AC3E}">
        <p14:creationId xmlns:p14="http://schemas.microsoft.com/office/powerpoint/2010/main" val="3729327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In RNN view: element wise</a:t>
            </a:r>
          </a:p>
          <a:p>
            <a:endParaRPr lang="en-US" dirty="0"/>
          </a:p>
          <a:p>
            <a:r>
              <a:rPr lang="en-US" dirty="0"/>
              <a:t>From the iterative inference from, we have </a:t>
            </a:r>
            <a:r>
              <a:rPr lang="en-US" dirty="0" err="1"/>
              <a:t>ot</a:t>
            </a:r>
            <a:r>
              <a:rPr lang="en-US" dirty="0"/>
              <a:t> </a:t>
            </a:r>
            <a:r>
              <a:rPr lang="en-US" dirty="0" err="1"/>
              <a:t>equalis</a:t>
            </a:r>
            <a:r>
              <a:rPr lang="en-US" dirty="0"/>
              <a:t> to a linear composition of </a:t>
            </a:r>
            <a:r>
              <a:rPr lang="en-US" dirty="0" err="1"/>
              <a:t>qkv</a:t>
            </a:r>
            <a:r>
              <a:rPr lang="en-US" dirty="0"/>
              <a:t>, and by </a:t>
            </a:r>
            <a:r>
              <a:rPr lang="en-US" dirty="0" err="1"/>
              <a:t>associaty</a:t>
            </a:r>
            <a:r>
              <a:rPr lang="en-US" dirty="0"/>
              <a:t>, we have the </a:t>
            </a:r>
            <a:r>
              <a:rPr lang="en-US" dirty="0" err="1"/>
              <a:t>vk</a:t>
            </a:r>
            <a:r>
              <a:rPr lang="en-US" dirty="0"/>
              <a:t> related to sum over j, and q related to t. the new capital S, is a matrix hidden state. So for the new updating rule, </a:t>
            </a:r>
          </a:p>
          <a:p>
            <a:r>
              <a:rPr lang="en-US" dirty="0"/>
              <a:t>▶ Linear attention implements elementwise linear recurrence.</a:t>
            </a:r>
          </a:p>
          <a:p>
            <a:r>
              <a:rPr lang="en-US" dirty="0"/>
              <a:t>▶ Linear attention has a matrix-valued hidden state, compare to RNN with vector hidden states, significantly increasing the state size.</a:t>
            </a:r>
          </a:p>
          <a:p>
            <a:endParaRPr lang="en-US" dirty="0"/>
          </a:p>
          <a:p>
            <a:pPr marL="0" marR="0" lvl="0" indent="0" algn="l" defTabSz="1219304" rtl="0" eaLnBrk="1" fontAlgn="auto" latinLnBrk="0" hangingPunct="1">
              <a:lnSpc>
                <a:spcPct val="100000"/>
              </a:lnSpc>
              <a:spcBef>
                <a:spcPts val="0"/>
              </a:spcBef>
              <a:spcAft>
                <a:spcPts val="0"/>
              </a:spcAft>
              <a:buClrTx/>
              <a:buSzTx/>
              <a:buFontTx/>
              <a:buNone/>
              <a:tabLst/>
              <a:defRPr/>
            </a:pPr>
            <a:r>
              <a:rPr kumimoji="1" lang="en-US" altLang="en-US" sz="1600" dirty="0">
                <a:solidFill>
                  <a:srgbClr val="000000"/>
                </a:solidFill>
                <a:latin typeface="Microsoft YaHei" panose="020B0503020204020204" pitchFamily="34" charset="-122"/>
                <a:ea typeface="Microsoft YaHei" panose="020B0503020204020204" pitchFamily="34" charset="-122"/>
              </a:rPr>
              <a:t>Linear Attention = </a:t>
            </a:r>
            <a:r>
              <a:rPr kumimoji="1" lang="en-US" altLang="en-US" sz="1600" dirty="0">
                <a:solidFill>
                  <a:srgbClr val="FF0000"/>
                </a:solidFill>
                <a:latin typeface="Microsoft YaHei" panose="020B0503020204020204" pitchFamily="34" charset="-122"/>
                <a:ea typeface="Microsoft YaHei" panose="020B0503020204020204" pitchFamily="34" charset="-122"/>
              </a:rPr>
              <a:t>Linear RNN </a:t>
            </a:r>
            <a:r>
              <a:rPr kumimoji="1" lang="en-US" altLang="en-US" sz="1600" dirty="0">
                <a:solidFill>
                  <a:srgbClr val="000000"/>
                </a:solidFill>
                <a:latin typeface="Microsoft YaHei" panose="020B0503020204020204" pitchFamily="34" charset="-122"/>
                <a:ea typeface="Microsoft YaHei" panose="020B0503020204020204" pitchFamily="34" charset="-122"/>
              </a:rPr>
              <a:t>+ matrix-valued hidden states</a:t>
            </a:r>
            <a:endParaRPr kumimoji="1" lang="zh-CN" altLang="en-US" sz="1600" dirty="0">
              <a:solidFill>
                <a:srgbClr val="000000"/>
              </a:solidFill>
              <a:latin typeface="Microsoft YaHei" panose="020B0503020204020204" pitchFamily="34" charset="-122"/>
              <a:ea typeface="Microsoft YaHei" panose="020B0503020204020204" pitchFamily="34" charset="-122"/>
            </a:endParaRPr>
          </a:p>
          <a:p>
            <a:r>
              <a:rPr lang="en-US" dirty="0"/>
              <a:t>It updates the state using some efficient operations, like the outer product, and since the outer product has a lot of nice properties, it makes training on hardware extremely efficient. </a:t>
            </a:r>
            <a:r>
              <a:rPr lang="en-US" dirty="0" err="1"/>
              <a:t>Buut</a:t>
            </a:r>
            <a:r>
              <a:rPr lang="en-US" dirty="0"/>
              <a:t> for </a:t>
            </a:r>
            <a:r>
              <a:rPr lang="en-US" dirty="0" err="1"/>
              <a:t>hardwares</a:t>
            </a:r>
            <a:r>
              <a:rPr lang="en-US" dirty="0"/>
              <a:t> and engineers, I won’t go into the specific details here</a:t>
            </a:r>
          </a:p>
        </p:txBody>
      </p:sp>
      <p:sp>
        <p:nvSpPr>
          <p:cNvPr id="4" name="Slide Number Placeholder 3"/>
          <p:cNvSpPr>
            <a:spLocks noGrp="1"/>
          </p:cNvSpPr>
          <p:nvPr>
            <p:ph type="sldNum" sz="quarter" idx="5"/>
          </p:nvPr>
        </p:nvSpPr>
        <p:spPr/>
        <p:txBody>
          <a:bodyPr/>
          <a:lstStyle/>
          <a:p>
            <a:fld id="{F07326F3-4732-B74B-9C70-D0992466E499}" type="slidenum">
              <a:rPr lang="en-US" smtClean="0"/>
              <a:t>12</a:t>
            </a:fld>
            <a:endParaRPr lang="en-US"/>
          </a:p>
        </p:txBody>
      </p:sp>
    </p:spTree>
    <p:extLst>
      <p:ext uri="{BB962C8B-B14F-4D97-AF65-F5344CB8AC3E}">
        <p14:creationId xmlns:p14="http://schemas.microsoft.com/office/powerpoint/2010/main" val="48814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We have went through the background of linear attention. However, due to the simplicity, it faces some challenges to </a:t>
                </a:r>
                <a:r>
                  <a:rPr lang="en-US" dirty="0" err="1"/>
                  <a:t>acheieve</a:t>
                </a:r>
                <a:r>
                  <a:rPr lang="en-US" dirty="0"/>
                  <a:t> same performance as </a:t>
                </a:r>
                <a:r>
                  <a:rPr lang="en-US" dirty="0" err="1"/>
                  <a:t>transfotrmer</a:t>
                </a:r>
                <a:r>
                  <a:rPr lang="en-US" dirty="0"/>
                  <a:t>.</a:t>
                </a:r>
              </a:p>
              <a:p>
                <a:r>
                  <a:rPr lang="en-US" dirty="0"/>
                  <a:t>The issue    comes from two ways, there is no decay on the S</a:t>
                </a:r>
              </a:p>
              <a:p>
                <a:endParaRPr lang="en-US" dirty="0"/>
              </a:p>
              <a:p>
                <a:pPr marL="285750" indent="-285750">
                  <a:buFont typeface="Arial" panose="020B0604020202020204" pitchFamily="34" charset="0"/>
                  <a:buChar char="•"/>
                </a:pPr>
                <a14:m>
                  <m:oMath xmlns:m="http://schemas.openxmlformats.org/officeDocument/2006/math">
                    <m:sSub>
                      <m:sSubPr>
                        <m:ctrlPr>
                          <a:rPr kumimoji="1" lang="en-US" altLang="zh-CN" sz="1800" b="0" i="1" smtClean="0">
                            <a:solidFill>
                              <a:schemeClr val="tx1"/>
                            </a:solidFill>
                            <a:latin typeface="Cambria Math" panose="02040503050406030204" pitchFamily="18" charset="0"/>
                            <a:ea typeface="Microsoft YaHei" panose="020B0503020204020204" pitchFamily="34" charset="-122"/>
                          </a:rPr>
                        </m:ctrlPr>
                      </m:sSubPr>
                      <m:e>
                        <m:r>
                          <a:rPr kumimoji="1" lang="en-US" altLang="zh-CN" sz="1800" b="0" i="1" smtClean="0">
                            <a:solidFill>
                              <a:schemeClr val="tx1"/>
                            </a:solidFill>
                            <a:latin typeface="Cambria Math" panose="02040503050406030204" pitchFamily="18" charset="0"/>
                            <a:ea typeface="Microsoft YaHei" panose="020B0503020204020204" pitchFamily="34" charset="-122"/>
                          </a:rPr>
                          <m:t>𝑆</m:t>
                        </m:r>
                      </m:e>
                      <m:sub>
                        <m:r>
                          <a:rPr kumimoji="1" lang="en-US" altLang="zh-CN" sz="1800" b="0" i="1" smtClean="0">
                            <a:solidFill>
                              <a:schemeClr val="tx1"/>
                            </a:solidFill>
                            <a:latin typeface="Cambria Math" panose="02040503050406030204" pitchFamily="18" charset="0"/>
                            <a:ea typeface="Microsoft YaHei" panose="020B0503020204020204" pitchFamily="34" charset="-122"/>
                          </a:rPr>
                          <m:t>𝑡</m:t>
                        </m:r>
                      </m:sub>
                    </m:sSub>
                  </m:oMath>
                </a14:m>
                <a:r>
                  <a:rPr kumimoji="1" lang="en-US" altLang="en-US" sz="1600" dirty="0">
                    <a:solidFill>
                      <a:srgbClr val="000000"/>
                    </a:solidFill>
                    <a:latin typeface="Microsoft YaHei" panose="020B0503020204020204" pitchFamily="34" charset="-122"/>
                    <a:ea typeface="Microsoft YaHei" panose="020B0503020204020204" pitchFamily="34" charset="-122"/>
                  </a:rPr>
                  <a:t>Without a forgetting mechanism, </a:t>
                </a:r>
                <a:r>
                  <a:rPr kumimoji="1" lang="en-US" altLang="en-US" sz="1600" dirty="0">
                    <a:solidFill>
                      <a:schemeClr val="accent1"/>
                    </a:solidFill>
                    <a:latin typeface="Microsoft YaHei" panose="020B0503020204020204" pitchFamily="34" charset="-122"/>
                    <a:ea typeface="Microsoft YaHei" panose="020B0503020204020204" pitchFamily="34" charset="-122"/>
                  </a:rPr>
                  <a:t>numerical values can easily explode </a:t>
                </a:r>
                <a:r>
                  <a:rPr kumimoji="1" lang="en-US" altLang="zh-CN" sz="1000" dirty="0">
                    <a:solidFill>
                      <a:srgbClr val="000000"/>
                    </a:solidFill>
                    <a:latin typeface="Microsoft YaHei" panose="020B0503020204020204" pitchFamily="34" charset="-122"/>
                    <a:ea typeface="Microsoft YaHei" panose="020B0503020204020204" pitchFamily="34" charset="-122"/>
                  </a:rPr>
                  <a:t>[2]</a:t>
                </a:r>
                <a:endParaRPr kumimoji="1" lang="en-US" altLang="zh-CN" sz="1600" dirty="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14:m>
                  <m:oMath xmlns:m="http://schemas.openxmlformats.org/officeDocument/2006/math">
                    <m:sSub>
                      <m:sSubPr>
                        <m:ctrlPr>
                          <a:rPr kumimoji="1" lang="en-US" altLang="zh-CN" sz="1800" b="0" i="1" smtClean="0">
                            <a:solidFill>
                              <a:schemeClr val="tx1"/>
                            </a:solidFill>
                            <a:latin typeface="Cambria Math" panose="02040503050406030204" pitchFamily="18" charset="0"/>
                            <a:ea typeface="Microsoft YaHei" panose="020B0503020204020204" pitchFamily="34" charset="-122"/>
                          </a:rPr>
                        </m:ctrlPr>
                      </m:sSubPr>
                      <m:e>
                        <m:r>
                          <a:rPr kumimoji="1" lang="en-US" altLang="zh-CN" sz="1800" b="0" i="1" smtClean="0">
                            <a:solidFill>
                              <a:schemeClr val="tx1"/>
                            </a:solidFill>
                            <a:latin typeface="Cambria Math" panose="02040503050406030204" pitchFamily="18" charset="0"/>
                            <a:ea typeface="Microsoft YaHei" panose="020B0503020204020204" pitchFamily="34" charset="-122"/>
                          </a:rPr>
                          <m:t>𝑆</m:t>
                        </m:r>
                      </m:e>
                      <m:sub>
                        <m:r>
                          <a:rPr kumimoji="1" lang="en-US" altLang="zh-CN" sz="1800" b="0" i="1" smtClean="0">
                            <a:solidFill>
                              <a:schemeClr val="tx1"/>
                            </a:solidFill>
                            <a:latin typeface="Cambria Math" panose="02040503050406030204" pitchFamily="18" charset="0"/>
                            <a:ea typeface="Microsoft YaHei" panose="020B0503020204020204" pitchFamily="34" charset="-122"/>
                          </a:rPr>
                          <m:t>𝑡</m:t>
                        </m:r>
                      </m:sub>
                    </m:sSub>
                    <m:r>
                      <a:rPr kumimoji="1" lang="en-US" altLang="zh-CN" sz="1800" b="0" i="1" smtClean="0">
                        <a:solidFill>
                          <a:schemeClr val="tx1"/>
                        </a:solidFill>
                        <a:latin typeface="Cambria Math" panose="02040503050406030204" pitchFamily="18" charset="0"/>
                        <a:ea typeface="Microsoft YaHei" panose="020B0503020204020204" pitchFamily="34" charset="-122"/>
                      </a:rPr>
                      <m:t> </m:t>
                    </m:r>
                  </m:oMath>
                </a14:m>
                <a:r>
                  <a:rPr kumimoji="1" lang="en-US" altLang="zh-CN" sz="1600" dirty="0">
                    <a:solidFill>
                      <a:srgbClr val="000000"/>
                    </a:solidFill>
                    <a:latin typeface="Microsoft YaHei" panose="020B0503020204020204" pitchFamily="34" charset="-122"/>
                    <a:ea typeface="Microsoft YaHei" panose="020B0503020204020204" pitchFamily="34" charset="-122"/>
                  </a:rPr>
                  <a:t> lacks </a:t>
                </a:r>
                <a:r>
                  <a:rPr kumimoji="1" lang="en-US" altLang="zh-CN" sz="1600" dirty="0">
                    <a:solidFill>
                      <a:schemeClr val="accent1"/>
                    </a:solidFill>
                    <a:latin typeface="Microsoft YaHei" panose="020B0503020204020204" pitchFamily="34" charset="-122"/>
                    <a:ea typeface="Microsoft YaHei" panose="020B0503020204020204" pitchFamily="34" charset="-122"/>
                  </a:rPr>
                  <a:t>In-context retrieval </a:t>
                </a:r>
                <a:r>
                  <a:rPr kumimoji="1" lang="en-US" altLang="en-US" sz="1600" dirty="0">
                    <a:solidFill>
                      <a:srgbClr val="000000"/>
                    </a:solidFill>
                    <a:latin typeface="Microsoft YaHei" panose="020B0503020204020204" pitchFamily="34" charset="-122"/>
                    <a:ea typeface="Microsoft YaHei" panose="020B0503020204020204" pitchFamily="34" charset="-122"/>
                  </a:rPr>
                  <a:t>capability </a:t>
                </a:r>
                <a:endParaRPr lang="en-US" dirty="0"/>
              </a:p>
              <a:p>
                <a:endParaRPr lang="en-US" dirty="0"/>
              </a:p>
            </p:txBody>
          </p:sp>
        </mc:Choice>
        <mc:Fallback>
          <p:sp>
            <p:nvSpPr>
              <p:cNvPr id="3" name="Notes Placeholder 2"/>
              <p:cNvSpPr>
                <a:spLocks noGrp="1"/>
              </p:cNvSpPr>
              <p:nvPr>
                <p:ph type="body" idx="1"/>
              </p:nvPr>
            </p:nvSpPr>
            <p:spPr/>
            <p:txBody>
              <a:bodyPr/>
              <a:lstStyle/>
              <a:p>
                <a:r>
                  <a:rPr lang="en-US" dirty="0"/>
                  <a:t>We have went through the background of linear attention. However, due to the simplicity, it faces some challenges to </a:t>
                </a:r>
                <a:r>
                  <a:rPr lang="en-US" dirty="0" err="1"/>
                  <a:t>acheieve</a:t>
                </a:r>
                <a:r>
                  <a:rPr lang="en-US" dirty="0"/>
                  <a:t> same performance as </a:t>
                </a:r>
                <a:r>
                  <a:rPr lang="en-US" dirty="0" err="1"/>
                  <a:t>transfotrmer</a:t>
                </a:r>
                <a:r>
                  <a:rPr lang="en-US" dirty="0"/>
                  <a:t>.</a:t>
                </a:r>
              </a:p>
              <a:p>
                <a:r>
                  <a:rPr lang="en-US" dirty="0"/>
                  <a:t>The issue    comes from two ways, there is no decay on the S</a:t>
                </a:r>
              </a:p>
              <a:p>
                <a:endParaRPr lang="en-US" dirty="0"/>
              </a:p>
              <a:p>
                <a:pPr marL="285750" indent="-285750">
                  <a:buFont typeface="Arial" panose="020B0604020202020204" pitchFamily="34" charset="0"/>
                  <a:buChar char="•"/>
                </a:pPr>
                <a:r>
                  <a:rPr kumimoji="1" lang="en-US" altLang="zh-CN" sz="1800" b="0" i="0">
                    <a:solidFill>
                      <a:schemeClr val="tx1"/>
                    </a:solidFill>
                    <a:latin typeface="Cambria Math" panose="02040503050406030204" pitchFamily="18" charset="0"/>
                    <a:ea typeface="Microsoft YaHei" panose="020B0503020204020204" pitchFamily="34" charset="-122"/>
                  </a:rPr>
                  <a:t>𝑆_𝑡</a:t>
                </a:r>
                <a:r>
                  <a:rPr kumimoji="1" lang="en-US" altLang="en-US" sz="1600" dirty="0">
                    <a:solidFill>
                      <a:srgbClr val="000000"/>
                    </a:solidFill>
                    <a:latin typeface="Microsoft YaHei" panose="020B0503020204020204" pitchFamily="34" charset="-122"/>
                    <a:ea typeface="Microsoft YaHei" panose="020B0503020204020204" pitchFamily="34" charset="-122"/>
                  </a:rPr>
                  <a:t>Without a forgetting mechanism, </a:t>
                </a:r>
                <a:r>
                  <a:rPr kumimoji="1" lang="en-US" altLang="en-US" sz="1600" dirty="0">
                    <a:solidFill>
                      <a:schemeClr val="accent1"/>
                    </a:solidFill>
                    <a:latin typeface="Microsoft YaHei" panose="020B0503020204020204" pitchFamily="34" charset="-122"/>
                    <a:ea typeface="Microsoft YaHei" panose="020B0503020204020204" pitchFamily="34" charset="-122"/>
                  </a:rPr>
                  <a:t>numerical values can easily explode </a:t>
                </a:r>
                <a:r>
                  <a:rPr kumimoji="1" lang="en-US" altLang="zh-CN" sz="1000" dirty="0">
                    <a:solidFill>
                      <a:srgbClr val="000000"/>
                    </a:solidFill>
                    <a:latin typeface="Microsoft YaHei" panose="020B0503020204020204" pitchFamily="34" charset="-122"/>
                    <a:ea typeface="Microsoft YaHei" panose="020B0503020204020204" pitchFamily="34" charset="-122"/>
                  </a:rPr>
                  <a:t>[2]</a:t>
                </a:r>
                <a:endParaRPr kumimoji="1" lang="en-US" altLang="zh-CN" sz="1600" dirty="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en-US" altLang="zh-CN" sz="1800" b="0" i="0">
                    <a:solidFill>
                      <a:schemeClr val="tx1"/>
                    </a:solidFill>
                    <a:latin typeface="Cambria Math" panose="02040503050406030204" pitchFamily="18" charset="0"/>
                    <a:ea typeface="Microsoft YaHei" panose="020B0503020204020204" pitchFamily="34" charset="-122"/>
                  </a:rPr>
                  <a:t>𝑆_𝑡  </a:t>
                </a:r>
                <a:r>
                  <a:rPr kumimoji="1" lang="en-US" altLang="zh-CN" sz="1600" dirty="0">
                    <a:solidFill>
                      <a:srgbClr val="000000"/>
                    </a:solidFill>
                    <a:latin typeface="Microsoft YaHei" panose="020B0503020204020204" pitchFamily="34" charset="-122"/>
                    <a:ea typeface="Microsoft YaHei" panose="020B0503020204020204" pitchFamily="34" charset="-122"/>
                  </a:rPr>
                  <a:t> lacks </a:t>
                </a:r>
                <a:r>
                  <a:rPr kumimoji="1" lang="en-US" altLang="zh-CN" sz="1600" dirty="0">
                    <a:solidFill>
                      <a:schemeClr val="accent1"/>
                    </a:solidFill>
                    <a:latin typeface="Microsoft YaHei" panose="020B0503020204020204" pitchFamily="34" charset="-122"/>
                    <a:ea typeface="Microsoft YaHei" panose="020B0503020204020204" pitchFamily="34" charset="-122"/>
                  </a:rPr>
                  <a:t>In-context retrieval </a:t>
                </a:r>
                <a:r>
                  <a:rPr kumimoji="1" lang="en-US" altLang="en-US" sz="1600" dirty="0">
                    <a:solidFill>
                      <a:srgbClr val="000000"/>
                    </a:solidFill>
                    <a:latin typeface="Microsoft YaHei" panose="020B0503020204020204" pitchFamily="34" charset="-122"/>
                    <a:ea typeface="Microsoft YaHei" panose="020B0503020204020204" pitchFamily="34" charset="-122"/>
                  </a:rPr>
                  <a:t>capability </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F07326F3-4732-B74B-9C70-D0992466E499}" type="slidenum">
              <a:rPr lang="en-US" smtClean="0"/>
              <a:t>13</a:t>
            </a:fld>
            <a:endParaRPr lang="en-US"/>
          </a:p>
        </p:txBody>
      </p:sp>
    </p:spTree>
    <p:extLst>
      <p:ext uri="{BB962C8B-B14F-4D97-AF65-F5344CB8AC3E}">
        <p14:creationId xmlns:p14="http://schemas.microsoft.com/office/powerpoint/2010/main" val="1800756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 Also, the way to add decay is by putting a Gamma before the Hidden State—where Gamma is between 0 and 1. The effect of this is that it gradually forgets previous information and focuses more on the current state. This mechanism is actually just the method used by Lightning Attention in MiniMax-01; it’s a relatively simple mechanism.</a:t>
            </a:r>
          </a:p>
        </p:txBody>
      </p:sp>
      <p:sp>
        <p:nvSpPr>
          <p:cNvPr id="4" name="Slide Number Placeholder 3"/>
          <p:cNvSpPr>
            <a:spLocks noGrp="1"/>
          </p:cNvSpPr>
          <p:nvPr>
            <p:ph type="sldNum" sz="quarter" idx="5"/>
          </p:nvPr>
        </p:nvSpPr>
        <p:spPr/>
        <p:txBody>
          <a:bodyPr/>
          <a:lstStyle/>
          <a:p>
            <a:fld id="{F07326F3-4732-B74B-9C70-D0992466E499}" type="slidenum">
              <a:rPr lang="en-US" smtClean="0"/>
              <a:t>14</a:t>
            </a:fld>
            <a:endParaRPr lang="en-US"/>
          </a:p>
        </p:txBody>
      </p:sp>
    </p:spTree>
    <p:extLst>
      <p:ext uri="{BB962C8B-B14F-4D97-AF65-F5344CB8AC3E}">
        <p14:creationId xmlns:p14="http://schemas.microsoft.com/office/powerpoint/2010/main" val="3897928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Previous decay is simple, and not sensitive to data itself. A further fix.</a:t>
            </a:r>
          </a:p>
          <a:p>
            <a:endParaRPr lang="en-US" dirty="0"/>
          </a:p>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t>15</a:t>
            </a:fld>
            <a:endParaRPr lang="en-US"/>
          </a:p>
        </p:txBody>
      </p:sp>
    </p:spTree>
    <p:extLst>
      <p:ext uri="{BB962C8B-B14F-4D97-AF65-F5344CB8AC3E}">
        <p14:creationId xmlns:p14="http://schemas.microsoft.com/office/powerpoint/2010/main" val="2085469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The simple fix tried to solve the issue of lack of forgetting </a:t>
            </a:r>
            <a:r>
              <a:rPr lang="en-US" dirty="0" err="1"/>
              <a:t>machenism</a:t>
            </a:r>
            <a:r>
              <a:rPr lang="en-US" dirty="0"/>
              <a:t>, next we want to improve the performance, especially in the context retrieval capability. there’s another method called test-time training models. </a:t>
            </a:r>
          </a:p>
          <a:p>
            <a:r>
              <a:rPr lang="en-US" dirty="0"/>
              <a:t> first we change the view for understanding the memory, </a:t>
            </a:r>
            <a:r>
              <a:rPr lang="en-US" dirty="0" err="1"/>
              <a:t>st</a:t>
            </a:r>
            <a:r>
              <a:rPr lang="en-US" dirty="0"/>
              <a:t>, to see it as a updating rule for optimizing the loss function. </a:t>
            </a:r>
          </a:p>
          <a:p>
            <a:endParaRPr lang="en-US" dirty="0"/>
          </a:p>
          <a:p>
            <a:r>
              <a:rPr lang="en-US" dirty="0"/>
              <a:t>The objective function for this is actually an online learning objective function, and the hidden state updates are done via online gradient descent. Take </a:t>
            </a:r>
            <a:r>
              <a:rPr lang="en-US" dirty="0" err="1"/>
              <a:t>DeltaNet</a:t>
            </a:r>
            <a:r>
              <a:rPr lang="en-US" dirty="0"/>
              <a:t>, for instance. It updates the model parameters by optimizing a linear regression loss online. Through a single step of gradient descent, you then get the </a:t>
            </a:r>
            <a:r>
              <a:rPr lang="en-US" dirty="0" err="1"/>
              <a:t>DeltaNet</a:t>
            </a:r>
            <a:r>
              <a:rPr lang="en-US" dirty="0"/>
              <a:t> update formula. So, we look at the formula, it means we want to minimize the inner product of  memory key, to its value </a:t>
            </a:r>
            <a:r>
              <a:rPr lang="en-US" dirty="0" err="1"/>
              <a:t>vt.</a:t>
            </a:r>
            <a:endParaRPr lang="en-US" dirty="0"/>
          </a:p>
          <a:p>
            <a:endParaRPr lang="en-US" dirty="0"/>
          </a:p>
          <a:p>
            <a:r>
              <a:rPr lang="en-US" dirty="0"/>
              <a:t>Ppt lines…</a:t>
            </a:r>
          </a:p>
        </p:txBody>
      </p:sp>
      <p:sp>
        <p:nvSpPr>
          <p:cNvPr id="4" name="Slide Number Placeholder 3"/>
          <p:cNvSpPr>
            <a:spLocks noGrp="1"/>
          </p:cNvSpPr>
          <p:nvPr>
            <p:ph type="sldNum" sz="quarter" idx="5"/>
          </p:nvPr>
        </p:nvSpPr>
        <p:spPr/>
        <p:txBody>
          <a:bodyPr/>
          <a:lstStyle/>
          <a:p>
            <a:fld id="{F07326F3-4732-B74B-9C70-D0992466E499}" type="slidenum">
              <a:rPr lang="en-US" smtClean="0"/>
              <a:t>16</a:t>
            </a:fld>
            <a:endParaRPr lang="en-US"/>
          </a:p>
        </p:txBody>
      </p:sp>
    </p:spTree>
    <p:extLst>
      <p:ext uri="{BB962C8B-B14F-4D97-AF65-F5344CB8AC3E}">
        <p14:creationId xmlns:p14="http://schemas.microsoft.com/office/powerpoint/2010/main" val="1788629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And a better goal is to say, given a key, kt, we want to retrieve the information in memory S, so the value should be close to </a:t>
            </a:r>
            <a:r>
              <a:rPr lang="en-US" dirty="0" err="1"/>
              <a:t>vt.</a:t>
            </a:r>
            <a:r>
              <a:rPr lang="en-US" dirty="0"/>
              <a:t> Such will give out a </a:t>
            </a:r>
            <a:r>
              <a:rPr lang="en-US" dirty="0" err="1"/>
              <a:t>deltarule</a:t>
            </a:r>
            <a:r>
              <a:rPr lang="en-US" dirty="0"/>
              <a:t> of updating, which enhances the context </a:t>
            </a:r>
            <a:r>
              <a:rPr lang="en-US" dirty="0" err="1"/>
              <a:t>retrievl</a:t>
            </a:r>
            <a:r>
              <a:rPr lang="en-US" dirty="0"/>
              <a:t> </a:t>
            </a:r>
            <a:r>
              <a:rPr lang="en-US" dirty="0" err="1"/>
              <a:t>ablity</a:t>
            </a:r>
            <a:r>
              <a:rPr lang="en-US" dirty="0"/>
              <a:t>.</a:t>
            </a:r>
          </a:p>
        </p:txBody>
      </p:sp>
      <p:sp>
        <p:nvSpPr>
          <p:cNvPr id="4" name="Slide Number Placeholder 3"/>
          <p:cNvSpPr>
            <a:spLocks noGrp="1"/>
          </p:cNvSpPr>
          <p:nvPr>
            <p:ph type="sldNum" sz="quarter" idx="5"/>
          </p:nvPr>
        </p:nvSpPr>
        <p:spPr/>
        <p:txBody>
          <a:bodyPr/>
          <a:lstStyle/>
          <a:p>
            <a:fld id="{F07326F3-4732-B74B-9C70-D0992466E499}" type="slidenum">
              <a:rPr lang="en-US" smtClean="0"/>
              <a:t>17</a:t>
            </a:fld>
            <a:endParaRPr lang="en-US"/>
          </a:p>
        </p:txBody>
      </p:sp>
    </p:spTree>
    <p:extLst>
      <p:ext uri="{BB962C8B-B14F-4D97-AF65-F5344CB8AC3E}">
        <p14:creationId xmlns:p14="http://schemas.microsoft.com/office/powerpoint/2010/main" val="4180875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This is a visualization for showing that the online regression loss via SGD. It is directly minimize the Euclidean , </a:t>
            </a:r>
            <a:r>
              <a:rPr lang="en-US" dirty="0" err="1"/>
              <a:t>skt</a:t>
            </a:r>
            <a:r>
              <a:rPr lang="en-US" dirty="0"/>
              <a:t> will gradually be close to </a:t>
            </a:r>
            <a:r>
              <a:rPr lang="en-US" dirty="0" err="1"/>
              <a:t>vt.</a:t>
            </a:r>
            <a:br>
              <a:rPr lang="en-US" dirty="0"/>
            </a:br>
            <a:r>
              <a:rPr lang="en-US" dirty="0"/>
              <a:t>The model doesn't just "remember" the past; it actively </a:t>
            </a:r>
            <a:r>
              <a:rPr lang="en-US" i="1" dirty="0">
                <a:effectLst/>
                <a:latin typeface="Google Sans Text"/>
              </a:rPr>
              <a:t>trains</a:t>
            </a:r>
            <a:r>
              <a:rPr lang="en-US" dirty="0"/>
              <a:t> on the past data token-by-token. It uses </a:t>
            </a:r>
            <a:r>
              <a:rPr lang="en-US" b="1" dirty="0">
                <a:effectLst/>
                <a:latin typeface="Google Sans Text"/>
              </a:rPr>
              <a:t>SGD</a:t>
            </a:r>
            <a:r>
              <a:rPr lang="en-US" dirty="0"/>
              <a:t> (Stochastic Gradient Descent) to update its internal state (matrix </a:t>
            </a:r>
            <a:r>
              <a:rPr lang="en-US" dirty="0">
                <a:effectLst/>
                <a:latin typeface="Google Sans Text"/>
              </a:rPr>
              <a:t>$S$</a:t>
            </a:r>
            <a:r>
              <a:rPr lang="en-US" dirty="0"/>
              <a:t>)</a:t>
            </a:r>
          </a:p>
        </p:txBody>
      </p:sp>
      <p:sp>
        <p:nvSpPr>
          <p:cNvPr id="4" name="Slide Number Placeholder 3"/>
          <p:cNvSpPr>
            <a:spLocks noGrp="1"/>
          </p:cNvSpPr>
          <p:nvPr>
            <p:ph type="sldNum" sz="quarter" idx="5"/>
          </p:nvPr>
        </p:nvSpPr>
        <p:spPr/>
        <p:txBody>
          <a:bodyPr/>
          <a:lstStyle/>
          <a:p>
            <a:fld id="{F07326F3-4732-B74B-9C70-D0992466E499}" type="slidenum">
              <a:rPr lang="en-US" smtClean="0"/>
              <a:t>18</a:t>
            </a:fld>
            <a:endParaRPr lang="en-US"/>
          </a:p>
        </p:txBody>
      </p:sp>
    </p:spTree>
    <p:extLst>
      <p:ext uri="{BB962C8B-B14F-4D97-AF65-F5344CB8AC3E}">
        <p14:creationId xmlns:p14="http://schemas.microsoft.com/office/powerpoint/2010/main" val="294396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We have solve the equations of updating memory, </a:t>
            </a:r>
            <a:r>
              <a:rPr lang="en-US" dirty="0" err="1"/>
              <a:t>s_t</a:t>
            </a:r>
            <a:r>
              <a:rPr lang="en-US" dirty="0"/>
              <a:t>, One last issue, which is </a:t>
            </a:r>
            <a:r>
              <a:rPr lang="en-US" dirty="0" err="1"/>
              <a:t>equaly</a:t>
            </a:r>
            <a:r>
              <a:rPr lang="en-US" dirty="0"/>
              <a:t> important, when we look at the complexity, in </a:t>
            </a:r>
            <a:r>
              <a:rPr lang="en-US" dirty="0" err="1"/>
              <a:t>parralel</a:t>
            </a:r>
            <a:r>
              <a:rPr lang="en-US" dirty="0"/>
              <a:t> form, still quadratic for training, in recurrent form, is </a:t>
            </a:r>
            <a:r>
              <a:rPr lang="en-US" dirty="0" err="1"/>
              <a:t>consrant</a:t>
            </a:r>
            <a:r>
              <a:rPr lang="en-US" dirty="0"/>
              <a:t> for inference, but if we use it  for training, we cannot </a:t>
            </a:r>
            <a:r>
              <a:rPr lang="en-US" dirty="0" err="1"/>
              <a:t>utilisze</a:t>
            </a:r>
            <a:r>
              <a:rPr lang="en-US" dirty="0"/>
              <a:t> the benefit of modern GPU, </a:t>
            </a:r>
            <a:r>
              <a:rPr lang="en-US" dirty="0" err="1"/>
              <a:t>whichi</a:t>
            </a:r>
            <a:r>
              <a:rPr lang="en-US" dirty="0"/>
              <a:t> is designed for matrix multiplication.</a:t>
            </a:r>
          </a:p>
        </p:txBody>
      </p:sp>
      <p:sp>
        <p:nvSpPr>
          <p:cNvPr id="4" name="Slide Number Placeholder 3"/>
          <p:cNvSpPr>
            <a:spLocks noGrp="1"/>
          </p:cNvSpPr>
          <p:nvPr>
            <p:ph type="sldNum" sz="quarter" idx="5"/>
          </p:nvPr>
        </p:nvSpPr>
        <p:spPr/>
        <p:txBody>
          <a:bodyPr/>
          <a:lstStyle/>
          <a:p>
            <a:fld id="{F07326F3-4732-B74B-9C70-D0992466E499}" type="slidenum">
              <a:rPr lang="en-US" smtClean="0"/>
              <a:t>19</a:t>
            </a:fld>
            <a:endParaRPr lang="en-US"/>
          </a:p>
        </p:txBody>
      </p:sp>
    </p:spTree>
    <p:extLst>
      <p:ext uri="{BB962C8B-B14F-4D97-AF65-F5344CB8AC3E}">
        <p14:creationId xmlns:p14="http://schemas.microsoft.com/office/powerpoint/2010/main" val="3700115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We are in the age of </a:t>
            </a:r>
            <a:r>
              <a:rPr lang="en-US" dirty="0" err="1"/>
              <a:t>llm</a:t>
            </a:r>
            <a:r>
              <a:rPr lang="en-US" dirty="0"/>
              <a:t>. When comes to the training for </a:t>
            </a:r>
            <a:r>
              <a:rPr lang="en-US" dirty="0" err="1"/>
              <a:t>llm</a:t>
            </a:r>
            <a:r>
              <a:rPr lang="en-US" dirty="0"/>
              <a:t>, </a:t>
            </a:r>
            <a:br>
              <a:rPr lang="en-US" dirty="0"/>
            </a:br>
            <a:r>
              <a:rPr lang="en-US" dirty="0"/>
              <a:t>actually, a lot of people thought there was no need to change the architecture of foundation models. Everyone focused more on data, thinking it was way more important than architecture. Because back when we were just piling on compute resources and data, the Scaling Law hadn't hit a wall yet. In that situation, big companies had no incentive to research new architectures; they just made models stronger by increasing compute and data scale. So, for a long time, many people believed architecture wasn't that important and that data was the key . If we have a large big dataset, we train a very big neural network, then the success is guaranteed</a:t>
            </a:r>
          </a:p>
        </p:txBody>
      </p:sp>
      <p:sp>
        <p:nvSpPr>
          <p:cNvPr id="4" name="Slide Number Placeholder 3"/>
          <p:cNvSpPr>
            <a:spLocks noGrp="1"/>
          </p:cNvSpPr>
          <p:nvPr>
            <p:ph type="sldNum" sz="quarter" idx="5"/>
          </p:nvPr>
        </p:nvSpPr>
        <p:spPr/>
        <p:txBody>
          <a:bodyPr/>
          <a:lstStyle/>
          <a:p>
            <a:fld id="{F07326F3-4732-B74B-9C70-D0992466E499}" type="slidenum">
              <a:rPr lang="en-US" smtClean="0"/>
              <a:t>2</a:t>
            </a:fld>
            <a:endParaRPr lang="en-US"/>
          </a:p>
        </p:txBody>
      </p:sp>
    </p:spTree>
    <p:extLst>
      <p:ext uri="{BB962C8B-B14F-4D97-AF65-F5344CB8AC3E}">
        <p14:creationId xmlns:p14="http://schemas.microsoft.com/office/powerpoint/2010/main" val="590372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en-US" dirty="0"/>
              <a:t>So current linear attention models usually take the action of </a:t>
            </a:r>
            <a:r>
              <a:rPr lang="en-US" altLang="en-US" dirty="0" err="1"/>
              <a:t>chunwise</a:t>
            </a:r>
            <a:r>
              <a:rPr lang="en-US" altLang="en-US" dirty="0"/>
              <a:t> parallelism, with </a:t>
            </a:r>
            <a:r>
              <a:rPr lang="en-US" altLang="en-US" dirty="0" err="1"/>
              <a:t>cuda</a:t>
            </a:r>
            <a:r>
              <a:rPr lang="en-US" altLang="en-US" dirty="0"/>
              <a:t> or triton operations. </a:t>
            </a:r>
          </a:p>
          <a:p>
            <a:endParaRPr lang="en-US" altLang="en-US" dirty="0"/>
          </a:p>
          <a:p>
            <a:r>
              <a:rPr lang="en-US" altLang="en-US" dirty="0"/>
              <a:t>Within the chunks, we have the outer product that can be parallel, outside the chunk, we still need to update </a:t>
            </a:r>
            <a:r>
              <a:rPr lang="en-US" altLang="en-US" dirty="0" err="1"/>
              <a:t>recurrent;ly</a:t>
            </a:r>
            <a:r>
              <a:rPr lang="en-US" altLang="en-US" dirty="0"/>
              <a:t>.</a:t>
            </a:r>
          </a:p>
          <a:p>
            <a:endParaRPr lang="en-US" altLang="en-US" dirty="0"/>
          </a:p>
          <a:p>
            <a:r>
              <a:rPr lang="en-US" altLang="en-US" dirty="0"/>
              <a:t>The engineer view from hardware efficiency impose requirements of the above algorithm: structured matrix, allowing chunk-wise parallelism during training.</a:t>
            </a:r>
          </a:p>
          <a:p>
            <a:endParaRPr lang="en-US" altLang="zh-CN" dirty="0"/>
          </a:p>
          <a:p>
            <a:r>
              <a:rPr lang="en-US" altLang="en-US" dirty="0"/>
              <a:t>The linear models are not only algorithm design, but also have computational requirements &amp; engineering design costs (chunk-wise parallelism; CUDA/Triton operators).</a:t>
            </a:r>
          </a:p>
          <a:p>
            <a:endParaRPr lang="en-US" dirty="0"/>
          </a:p>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t>20</a:t>
            </a:fld>
            <a:endParaRPr lang="en-US"/>
          </a:p>
        </p:txBody>
      </p:sp>
    </p:spTree>
    <p:extLst>
      <p:ext uri="{BB962C8B-B14F-4D97-AF65-F5344CB8AC3E}">
        <p14:creationId xmlns:p14="http://schemas.microsoft.com/office/powerpoint/2010/main" val="1905931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kumimoji="1" lang="en-US" altLang="en-US" sz="1600" b="1" dirty="0">
                <a:solidFill>
                  <a:srgbClr val="000000"/>
                </a:solidFill>
                <a:ea typeface="Microsoft YaHei" panose="020B0503020204020204" pitchFamily="34" charset="-122"/>
              </a:rPr>
              <a:t>Removing </a:t>
            </a:r>
            <a:r>
              <a:rPr kumimoji="1" lang="en-US" altLang="en-US" sz="1600" b="1" dirty="0" err="1">
                <a:solidFill>
                  <a:srgbClr val="000000"/>
                </a:solidFill>
                <a:ea typeface="Microsoft YaHei" panose="020B0503020204020204" pitchFamily="34" charset="-122"/>
              </a:rPr>
              <a:t>softmax</a:t>
            </a:r>
            <a:r>
              <a:rPr kumimoji="1" lang="en-US" altLang="en-US" sz="1600" b="1" dirty="0">
                <a:solidFill>
                  <a:srgbClr val="000000"/>
                </a:solidFill>
                <a:ea typeface="Microsoft YaHei" panose="020B0503020204020204" pitchFamily="34" charset="-122"/>
              </a:rPr>
              <a:t>: </a:t>
            </a:r>
            <a:r>
              <a:rPr kumimoji="1" lang="en-US" altLang="en-US" sz="1600" dirty="0">
                <a:solidFill>
                  <a:srgbClr val="000000"/>
                </a:solidFill>
                <a:ea typeface="Microsoft YaHei" panose="020B0503020204020204" pitchFamily="34" charset="-122"/>
              </a:rPr>
              <a:t>This does not reduce complexity, but it gains convenient linearity, which allows for </a:t>
            </a:r>
            <a:r>
              <a:rPr kumimoji="1" lang="en-US" altLang="en-US" sz="1600" dirty="0" err="1">
                <a:solidFill>
                  <a:srgbClr val="000000"/>
                </a:solidFill>
                <a:ea typeface="Microsoft YaHei" panose="020B0503020204020204" pitchFamily="34" charset="-122"/>
              </a:rPr>
              <a:t>chunkwise</a:t>
            </a:r>
            <a:r>
              <a:rPr kumimoji="1" lang="en-US" altLang="en-US" sz="1600" dirty="0">
                <a:solidFill>
                  <a:srgbClr val="000000"/>
                </a:solidFill>
                <a:ea typeface="Microsoft YaHei" panose="020B0503020204020204" pitchFamily="34" charset="-122"/>
              </a:rPr>
              <a:t> optimization to speed up training.</a:t>
            </a:r>
            <a:endParaRPr kumimoji="1" lang="en-US" altLang="zh-CN" sz="1600" dirty="0">
              <a:solidFill>
                <a:srgbClr val="000000"/>
              </a:solidFill>
              <a:ea typeface="Microsoft YaHei" panose="020B0503020204020204" pitchFamily="34" charset="-122"/>
            </a:endParaRPr>
          </a:p>
          <a:p>
            <a:pPr marL="285750" indent="-285750">
              <a:buFont typeface="Arial" panose="020B0604020202020204" pitchFamily="34" charset="0"/>
              <a:buChar char="•"/>
            </a:pPr>
            <a:r>
              <a:rPr kumimoji="1" lang="en-US" altLang="en-US" sz="1600" b="1" dirty="0">
                <a:solidFill>
                  <a:srgbClr val="000000"/>
                </a:solidFill>
                <a:ea typeface="Microsoft YaHei" panose="020B0503020204020204" pitchFamily="34" charset="-122"/>
              </a:rPr>
              <a:t>Removing normalization: </a:t>
            </a:r>
            <a:r>
              <a:rPr kumimoji="1" lang="en-US" altLang="zh-CN" sz="1600" dirty="0">
                <a:solidFill>
                  <a:srgbClr val="000000"/>
                </a:solidFill>
                <a:ea typeface="Microsoft YaHei" panose="020B0503020204020204" pitchFamily="34" charset="-122"/>
              </a:rPr>
              <a:t>[1] has shown that removing the normalization term helps improve the training stability and task performance of linear attention. Currently, mainstream linear models have removed this normalization term.</a:t>
            </a:r>
          </a:p>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t>21</a:t>
            </a:fld>
            <a:endParaRPr lang="en-US"/>
          </a:p>
        </p:txBody>
      </p:sp>
    </p:spTree>
    <p:extLst>
      <p:ext uri="{BB962C8B-B14F-4D97-AF65-F5344CB8AC3E}">
        <p14:creationId xmlns:p14="http://schemas.microsoft.com/office/powerpoint/2010/main" val="159712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kumimoji="1" lang="en-US" altLang="en-US" sz="1600" b="0" dirty="0">
                    <a:solidFill>
                      <a:srgbClr val="000000"/>
                    </a:solidFill>
                    <a:latin typeface="Microsoft YaHei" panose="020B0503020204020204" pitchFamily="34" charset="-122"/>
                    <a:ea typeface="Microsoft YaHei" panose="020B0503020204020204" pitchFamily="34" charset="-122"/>
                  </a:rPr>
                  <a:t>Based on the vanilla linear attention, the table is drawn from other works so the notation is a bit different, M is equal to S in our previous slide, standing for the memory hidden state.</a:t>
                </a:r>
              </a:p>
              <a:p>
                <a:pPr marL="0" marR="0" lvl="0" indent="0" algn="l" defTabSz="1219304" rtl="0" eaLnBrk="1" fontAlgn="auto" latinLnBrk="0" hangingPunct="1">
                  <a:lnSpc>
                    <a:spcPct val="100000"/>
                  </a:lnSpc>
                  <a:spcBef>
                    <a:spcPts val="0"/>
                  </a:spcBef>
                  <a:spcAft>
                    <a:spcPts val="0"/>
                  </a:spcAft>
                  <a:buClrTx/>
                  <a:buSzTx/>
                  <a:buFontTx/>
                  <a:buNone/>
                  <a:tabLst/>
                  <a:defRPr/>
                </a:pPr>
                <a:endParaRPr kumimoji="1" lang="en-US" altLang="en-US" sz="1600" b="0" dirty="0">
                  <a:solidFill>
                    <a:srgbClr val="000000"/>
                  </a:solidFill>
                  <a:latin typeface="Microsoft YaHei" panose="020B0503020204020204" pitchFamily="34" charset="-122"/>
                  <a:ea typeface="Microsoft YaHei" panose="020B0503020204020204" pitchFamily="34" charset="-122"/>
                </a:endParaRPr>
              </a:p>
              <a:p>
                <a:pPr marL="0" marR="0" lvl="0" indent="0" algn="l" defTabSz="1219304" rtl="0" eaLnBrk="1" fontAlgn="auto" latinLnBrk="0" hangingPunct="1">
                  <a:lnSpc>
                    <a:spcPct val="100000"/>
                  </a:lnSpc>
                  <a:spcBef>
                    <a:spcPts val="0"/>
                  </a:spcBef>
                  <a:spcAft>
                    <a:spcPts val="0"/>
                  </a:spcAft>
                  <a:buClrTx/>
                  <a:buSzTx/>
                  <a:buFontTx/>
                  <a:buNone/>
                  <a:tabLst/>
                  <a:defRPr/>
                </a:pPr>
                <a:r>
                  <a:rPr kumimoji="1" lang="en-US" altLang="zh-CN" sz="1600" b="0" dirty="0">
                    <a:solidFill>
                      <a:srgbClr val="000000"/>
                    </a:solidFill>
                    <a:latin typeface="Microsoft YaHei" panose="020B0503020204020204" pitchFamily="34" charset="-122"/>
                    <a:ea typeface="Microsoft YaHei" panose="020B0503020204020204" pitchFamily="34" charset="-122"/>
                  </a:rPr>
                  <a:t>Ppt lines…</a:t>
                </a:r>
                <a:endParaRPr kumimoji="1" lang="en-US" altLang="en-US" sz="1600" b="0" dirty="0">
                  <a:solidFill>
                    <a:srgbClr val="000000"/>
                  </a:solidFill>
                  <a:latin typeface="Microsoft YaHei" panose="020B0503020204020204" pitchFamily="34" charset="-122"/>
                  <a:ea typeface="Microsoft YaHei" panose="020B0503020204020204" pitchFamily="34" charset="-122"/>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kumimoji="1" lang="en-US" altLang="en-US" sz="1600" b="0" dirty="0">
                    <a:solidFill>
                      <a:srgbClr val="000000"/>
                    </a:solidFill>
                    <a:latin typeface="Microsoft YaHei" panose="020B0503020204020204" pitchFamily="34" charset="-122"/>
                    <a:ea typeface="Microsoft YaHei" panose="020B0503020204020204" pitchFamily="34" charset="-122"/>
                  </a:rPr>
                  <a:t>Introducing exponential decay</a:t>
                </a:r>
                <a:r>
                  <a:rPr kumimoji="1" lang="en-US" altLang="zh-CN" sz="3200" b="0" i="0">
                    <a:solidFill>
                      <a:srgbClr val="000000"/>
                    </a:solidFill>
                    <a:latin typeface="Cambria Math" panose="02040503050406030204" pitchFamily="18" charset="0"/>
                    <a:ea typeface="Microsoft YaHei" panose="020B0503020204020204" pitchFamily="34" charset="-122"/>
                  </a:rPr>
                  <a:t>𝛾</a:t>
                </a:r>
                <a:r>
                  <a:rPr lang="en-US" altLang="zh-CN" sz="1600" dirty="0">
                    <a:latin typeface="Microsoft YaHei" panose="020B0503020204020204" pitchFamily="34" charset="-122"/>
                    <a:ea typeface="Microsoft YaHei" panose="020B0503020204020204" pitchFamily="34" charset="-122"/>
                  </a:rPr>
                  <a:t>, which can be understood as a highly effective weight decay technique in engineering or as a forget gate in RNN models; it helps alleviate numerical explosion in linear models and is practically useful.</a:t>
                </a:r>
                <a:endParaRPr lang="en-US" altLang="zh-CN" sz="1600" dirty="0">
                  <a:solidFill>
                    <a:schemeClr val="accent1"/>
                  </a:solidFill>
                  <a:latin typeface="Microsoft YaHei" panose="020B0503020204020204" pitchFamily="34" charset="-122"/>
                  <a:ea typeface="Microsoft YaHei" panose="020B0503020204020204" pitchFamily="34" charset="-122"/>
                </a:endParaRPr>
              </a:p>
              <a:p>
                <a:endParaRPr lang="en-US" dirty="0"/>
              </a:p>
            </p:txBody>
          </p:sp>
        </mc:Fallback>
      </mc:AlternateContent>
      <p:sp>
        <p:nvSpPr>
          <p:cNvPr id="4" name="Slide Number Placeholder 3"/>
          <p:cNvSpPr>
            <a:spLocks noGrp="1"/>
          </p:cNvSpPr>
          <p:nvPr>
            <p:ph type="sldNum" sz="quarter" idx="5"/>
          </p:nvPr>
        </p:nvSpPr>
        <p:spPr/>
        <p:txBody>
          <a:bodyPr/>
          <a:lstStyle/>
          <a:p>
            <a:fld id="{F07326F3-4732-B74B-9C70-D0992466E499}" type="slidenum">
              <a:rPr lang="en-US" smtClean="0"/>
              <a:t>22</a:t>
            </a:fld>
            <a:endParaRPr lang="en-US"/>
          </a:p>
        </p:txBody>
      </p:sp>
    </p:spTree>
    <p:extLst>
      <p:ext uri="{BB962C8B-B14F-4D97-AF65-F5344CB8AC3E}">
        <p14:creationId xmlns:p14="http://schemas.microsoft.com/office/powerpoint/2010/main" val="2015627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en-US" dirty="0"/>
              <a:t>After introducing , we look for the experimental result. We care about if linear models can compete with transformers, and the training speed,  </a:t>
            </a:r>
            <a:r>
              <a:rPr lang="en-US" altLang="en-US" dirty="0" err="1"/>
              <a:t>especillay</a:t>
            </a:r>
            <a:r>
              <a:rPr lang="en-US" altLang="en-US" dirty="0"/>
              <a:t> on long sequences. </a:t>
            </a:r>
          </a:p>
          <a:p>
            <a:endParaRPr lang="en-US" altLang="zh-CN" dirty="0"/>
          </a:p>
          <a:p>
            <a:r>
              <a:rPr lang="en-US" altLang="zh-CN" dirty="0"/>
              <a:t>Ppt lines</a:t>
            </a:r>
          </a:p>
        </p:txBody>
      </p:sp>
      <p:sp>
        <p:nvSpPr>
          <p:cNvPr id="4" name="Slide Number Placeholder 3"/>
          <p:cNvSpPr>
            <a:spLocks noGrp="1"/>
          </p:cNvSpPr>
          <p:nvPr>
            <p:ph type="sldNum" sz="quarter" idx="5"/>
          </p:nvPr>
        </p:nvSpPr>
        <p:spPr/>
        <p:txBody>
          <a:bodyPr/>
          <a:lstStyle/>
          <a:p>
            <a:fld id="{F07326F3-4732-B74B-9C70-D0992466E499}" type="slidenum">
              <a:rPr lang="en-US" smtClean="0"/>
              <a:t>23</a:t>
            </a:fld>
            <a:endParaRPr lang="en-US"/>
          </a:p>
        </p:txBody>
      </p:sp>
    </p:spTree>
    <p:extLst>
      <p:ext uri="{BB962C8B-B14F-4D97-AF65-F5344CB8AC3E}">
        <p14:creationId xmlns:p14="http://schemas.microsoft.com/office/powerpoint/2010/main" val="2467541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We </a:t>
            </a:r>
            <a:r>
              <a:rPr lang="en-US" dirty="0" err="1"/>
              <a:t>refeerd</a:t>
            </a:r>
            <a:r>
              <a:rPr lang="en-US" dirty="0"/>
              <a:t> several </a:t>
            </a:r>
            <a:r>
              <a:rPr lang="en-US" dirty="0" err="1"/>
              <a:t>terchniques</a:t>
            </a:r>
            <a:r>
              <a:rPr lang="en-US" dirty="0"/>
              <a:t> to address the limitation of linear models, decay, </a:t>
            </a:r>
            <a:r>
              <a:rPr lang="en-US" dirty="0" err="1"/>
              <a:t>chunkwise</a:t>
            </a:r>
            <a:r>
              <a:rPr lang="en-US" dirty="0"/>
              <a:t> parallel, online learning by SGD. They are all useful parts.</a:t>
            </a:r>
          </a:p>
        </p:txBody>
      </p:sp>
      <p:sp>
        <p:nvSpPr>
          <p:cNvPr id="4" name="Slide Number Placeholder 3"/>
          <p:cNvSpPr>
            <a:spLocks noGrp="1"/>
          </p:cNvSpPr>
          <p:nvPr>
            <p:ph type="sldNum" sz="quarter" idx="5"/>
          </p:nvPr>
        </p:nvSpPr>
        <p:spPr/>
        <p:txBody>
          <a:bodyPr/>
          <a:lstStyle/>
          <a:p>
            <a:fld id="{F07326F3-4732-B74B-9C70-D0992466E499}" type="slidenum">
              <a:rPr lang="en-US" smtClean="0"/>
              <a:t>24</a:t>
            </a:fld>
            <a:endParaRPr lang="en-US"/>
          </a:p>
        </p:txBody>
      </p:sp>
    </p:spTree>
    <p:extLst>
      <p:ext uri="{BB962C8B-B14F-4D97-AF65-F5344CB8AC3E}">
        <p14:creationId xmlns:p14="http://schemas.microsoft.com/office/powerpoint/2010/main" val="2774118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en-US" dirty="0"/>
              <a:t>Previous results are from academic paper, the model size is about 3 billion parameters, which is relative small. </a:t>
            </a:r>
          </a:p>
          <a:p>
            <a:r>
              <a:rPr lang="en-US" dirty="0"/>
              <a:t>And in industry, minimax has scale up to </a:t>
            </a:r>
            <a:r>
              <a:rPr lang="en-US" dirty="0" err="1"/>
              <a:t>moe</a:t>
            </a:r>
            <a:r>
              <a:rPr lang="en-US" dirty="0"/>
              <a:t> </a:t>
            </a:r>
            <a:r>
              <a:rPr lang="en-US" dirty="0" err="1"/>
              <a:t>architechture</a:t>
            </a:r>
            <a:r>
              <a:rPr lang="en-US" dirty="0"/>
              <a:t>, with 400billion parameters/ </a:t>
            </a:r>
          </a:p>
        </p:txBody>
      </p:sp>
      <p:sp>
        <p:nvSpPr>
          <p:cNvPr id="4" name="Slide Number Placeholder 3"/>
          <p:cNvSpPr>
            <a:spLocks noGrp="1"/>
          </p:cNvSpPr>
          <p:nvPr>
            <p:ph type="sldNum" sz="quarter" idx="5"/>
          </p:nvPr>
        </p:nvSpPr>
        <p:spPr/>
        <p:txBody>
          <a:bodyPr/>
          <a:lstStyle/>
          <a:p>
            <a:fld id="{F07326F3-4732-B74B-9C70-D0992466E499}" type="slidenum">
              <a:rPr lang="en-US" smtClean="0"/>
              <a:t>25</a:t>
            </a:fld>
            <a:endParaRPr lang="en-US"/>
          </a:p>
        </p:txBody>
      </p:sp>
    </p:spTree>
    <p:extLst>
      <p:ext uri="{BB962C8B-B14F-4D97-AF65-F5344CB8AC3E}">
        <p14:creationId xmlns:p14="http://schemas.microsoft.com/office/powerpoint/2010/main" val="1431840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Then besides linear attention, there’s also something called sparse attention. Sparse attention is generally divided into static sparse and dynamic sparse. Static sparse means the sparse pattern is fixed beforehand—it doesn’t change during the calculation process. Some classic works on static sparse include </a:t>
            </a:r>
            <a:r>
              <a:rPr lang="en-US" dirty="0" err="1"/>
              <a:t>BigBird</a:t>
            </a:r>
            <a:r>
              <a:rPr lang="en-US" dirty="0"/>
              <a:t>, which is actually something Google did a while back. Then there’s </a:t>
            </a:r>
            <a:r>
              <a:rPr lang="en-US" dirty="0" err="1"/>
              <a:t>StreamingLLM</a:t>
            </a:r>
            <a:r>
              <a:rPr lang="en-US" dirty="0"/>
              <a:t>, which uses a sliding window plus the attention sink from the very beginning. Dynamic sparse is where the model dynamically changes the sparse pattern based on information at different positions. Recently, </a:t>
            </a:r>
            <a:r>
              <a:rPr lang="en-US" dirty="0" err="1"/>
              <a:t>DeepSeek</a:t>
            </a:r>
            <a:r>
              <a:rPr lang="en-US" dirty="0"/>
              <a:t> and Kimi have been pretty hot; they both released dynamic sparse mechanisms around the same time. One is Native Sparse Attention, and the other is </a:t>
            </a:r>
            <a:r>
              <a:rPr lang="en-US" dirty="0" err="1"/>
              <a:t>MoBA</a:t>
            </a:r>
            <a:r>
              <a:rPr lang="en-US" dirty="0"/>
              <a:t>.</a:t>
            </a:r>
          </a:p>
          <a:p>
            <a:endParaRPr lang="en-US" b="0" i="0" dirty="0">
              <a:solidFill>
                <a:srgbClr val="3E3E3E"/>
              </a:solidFill>
              <a:effectLst/>
              <a:latin typeface="Optima-Regular"/>
            </a:endParaRPr>
          </a:p>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t>26</a:t>
            </a:fld>
            <a:endParaRPr lang="en-US"/>
          </a:p>
        </p:txBody>
      </p:sp>
    </p:spTree>
    <p:extLst>
      <p:ext uri="{BB962C8B-B14F-4D97-AF65-F5344CB8AC3E}">
        <p14:creationId xmlns:p14="http://schemas.microsoft.com/office/powerpoint/2010/main" val="2008307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For static sparse, the pattern is set beforehand, and it doesn't change with the input. Usually, because these methods have very strong priors, their expressive power is relatively weak. Nowadays, these methods aren't really used much anymore.</a:t>
            </a:r>
          </a:p>
        </p:txBody>
      </p:sp>
      <p:sp>
        <p:nvSpPr>
          <p:cNvPr id="4" name="Slide Number Placeholder 3"/>
          <p:cNvSpPr>
            <a:spLocks noGrp="1"/>
          </p:cNvSpPr>
          <p:nvPr>
            <p:ph type="sldNum" sz="quarter" idx="5"/>
          </p:nvPr>
        </p:nvSpPr>
        <p:spPr/>
        <p:txBody>
          <a:bodyPr/>
          <a:lstStyle/>
          <a:p>
            <a:fld id="{F07326F3-4732-B74B-9C70-D0992466E499}" type="slidenum">
              <a:rPr lang="en-US" smtClean="0"/>
              <a:t>27</a:t>
            </a:fld>
            <a:endParaRPr lang="en-US"/>
          </a:p>
        </p:txBody>
      </p:sp>
    </p:spTree>
    <p:extLst>
      <p:ext uri="{BB962C8B-B14F-4D97-AF65-F5344CB8AC3E}">
        <p14:creationId xmlns:p14="http://schemas.microsoft.com/office/powerpoint/2010/main" val="3436079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pPr algn="l"/>
            <a:r>
              <a:rPr lang="en-US" dirty="0"/>
              <a:t>Dynamic sparse has been a pretty popular approach in recent years. Its main feature is that the sparse pattern is chosen dynamically by each individual token. The big challenge with dynamic sparse is that since the pattern is so flexible and doesn't follow a fixed rule, you can end up with non-continuous sparse patterns, and those tend to be slow on hardware. To tackle this, recent research has optimized things by making selections at the block level. Because a block usually contains multiple continuous tokens, the memory reads become continuous, which helps improve hardware efficiency.</a:t>
            </a:r>
          </a:p>
        </p:txBody>
      </p:sp>
      <p:sp>
        <p:nvSpPr>
          <p:cNvPr id="4" name="Slide Number Placeholder 3"/>
          <p:cNvSpPr>
            <a:spLocks noGrp="1"/>
          </p:cNvSpPr>
          <p:nvPr>
            <p:ph type="sldNum" sz="quarter" idx="5"/>
          </p:nvPr>
        </p:nvSpPr>
        <p:spPr/>
        <p:txBody>
          <a:bodyPr/>
          <a:lstStyle/>
          <a:p>
            <a:fld id="{F07326F3-4732-B74B-9C70-D0992466E499}" type="slidenum">
              <a:rPr lang="en-US" smtClean="0"/>
              <a:t>28</a:t>
            </a:fld>
            <a:endParaRPr lang="en-US"/>
          </a:p>
        </p:txBody>
      </p:sp>
    </p:spTree>
    <p:extLst>
      <p:ext uri="{BB962C8B-B14F-4D97-AF65-F5344CB8AC3E}">
        <p14:creationId xmlns:p14="http://schemas.microsoft.com/office/powerpoint/2010/main" val="971749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Next, I’ll briefly go over the idea behind Native Sparse Attention, which basically has three branches: compression, block selection, and sliding window. It divides the entire sequence into several chunks, and each chunk is first compressed into a single token representation via compression. Then, it uses the new orange query token to perform attention on these compressed tokens to get a compressed attention output. During this process, the attention scores are used to select the top-k attention blocks, and then sparse attention is executed on those specific blocks. Finally, a sliding window attention is added to supplement it. That’s the main approach of Native Sparse Attention.</a:t>
            </a:r>
          </a:p>
          <a:p>
            <a:r>
              <a:rPr lang="en-US" dirty="0"/>
              <a:t>The reason Native Sparse Attention is called "native" is that it can be used directly for pre-training, and it makes some assumptions, like every head under each query group selects the same KV block. This avoids different heads repeatedly reading different KV blocks, thereby reducing IO overhead.</a:t>
            </a:r>
          </a:p>
        </p:txBody>
      </p:sp>
      <p:sp>
        <p:nvSpPr>
          <p:cNvPr id="4" name="Slide Number Placeholder 3"/>
          <p:cNvSpPr>
            <a:spLocks noGrp="1"/>
          </p:cNvSpPr>
          <p:nvPr>
            <p:ph type="sldNum" sz="quarter" idx="5"/>
          </p:nvPr>
        </p:nvSpPr>
        <p:spPr/>
        <p:txBody>
          <a:bodyPr/>
          <a:lstStyle/>
          <a:p>
            <a:fld id="{F07326F3-4732-B74B-9C70-D0992466E499}" type="slidenum">
              <a:rPr lang="en-US" smtClean="0"/>
              <a:t>29</a:t>
            </a:fld>
            <a:endParaRPr lang="en-US"/>
          </a:p>
        </p:txBody>
      </p:sp>
    </p:spTree>
    <p:extLst>
      <p:ext uri="{BB962C8B-B14F-4D97-AF65-F5344CB8AC3E}">
        <p14:creationId xmlns:p14="http://schemas.microsoft.com/office/powerpoint/2010/main" val="544023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pPr algn="just"/>
            <a:r>
              <a:rPr lang="en-US" dirty="0"/>
              <a:t>But now things are a bit different. For instance, Ilya, who you’re probably familiar with, mentioned in a keynote last year that he thinks pre-training has hit a wall. </a:t>
            </a:r>
          </a:p>
          <a:p>
            <a:pPr algn="just"/>
            <a:endParaRPr lang="en-US" dirty="0"/>
          </a:p>
          <a:p>
            <a:pPr algn="just"/>
            <a:r>
              <a:rPr lang="en-US" dirty="0"/>
              <a:t>The main scaling direction now is actually Test Time Scaling, like with DeepSeek-R1, which uses a very long chain of thought. In this scenario, we have </a:t>
            </a:r>
            <a:r>
              <a:rPr lang="en-US" dirty="0" err="1"/>
              <a:t>extremaly</a:t>
            </a:r>
            <a:r>
              <a:rPr lang="en-US" dirty="0"/>
              <a:t> long sequence during test time. the efficiency issues of Transformers on long text get amplified even further. So, given this background, research on new architectures is becoming increasingly important.</a:t>
            </a:r>
          </a:p>
        </p:txBody>
      </p:sp>
      <p:sp>
        <p:nvSpPr>
          <p:cNvPr id="4" name="Slide Number Placeholder 3"/>
          <p:cNvSpPr>
            <a:spLocks noGrp="1"/>
          </p:cNvSpPr>
          <p:nvPr>
            <p:ph type="sldNum" sz="quarter" idx="5"/>
          </p:nvPr>
        </p:nvSpPr>
        <p:spPr/>
        <p:txBody>
          <a:bodyPr/>
          <a:lstStyle/>
          <a:p>
            <a:fld id="{F07326F3-4732-B74B-9C70-D0992466E499}" type="slidenum">
              <a:rPr lang="en-US" smtClean="0"/>
              <a:t>3</a:t>
            </a:fld>
            <a:endParaRPr lang="en-US"/>
          </a:p>
        </p:txBody>
      </p:sp>
    </p:spTree>
    <p:extLst>
      <p:ext uri="{BB962C8B-B14F-4D97-AF65-F5344CB8AC3E}">
        <p14:creationId xmlns:p14="http://schemas.microsoft.com/office/powerpoint/2010/main" val="2722843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en-US" dirty="0"/>
              <a:t>The idea behind </a:t>
            </a:r>
            <a:r>
              <a:rPr lang="en-US" dirty="0" err="1"/>
              <a:t>MoBA</a:t>
            </a:r>
            <a:r>
              <a:rPr lang="en-US" dirty="0"/>
              <a:t> is actually very similar to Native Sparse Attention. For chunk pooling, it uses mean pooling. Unlike NSA, it doesn't have those multiple branches, so it doesn't introduce any extra parameters, and it doesn't force you to select adjacent blocks. It’s also relatively compatible with the Flash Attention kernel, but in terms of hardware training efficiency, it’s not quite as good as Native Sparse Attention</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dirty="0"/>
              <a:t>, with pre-training, </a:t>
            </a:r>
            <a:r>
              <a:rPr lang="en-US" dirty="0" err="1"/>
              <a:t>MoBA</a:t>
            </a:r>
            <a:r>
              <a:rPr lang="en-US" dirty="0"/>
              <a:t> can actually achieve performance that’s completely on par with full attention.</a:t>
            </a:r>
          </a:p>
        </p:txBody>
      </p:sp>
      <p:sp>
        <p:nvSpPr>
          <p:cNvPr id="4" name="Slide Number Placeholder 3"/>
          <p:cNvSpPr>
            <a:spLocks noGrp="1"/>
          </p:cNvSpPr>
          <p:nvPr>
            <p:ph type="sldNum" sz="quarter" idx="5"/>
          </p:nvPr>
        </p:nvSpPr>
        <p:spPr/>
        <p:txBody>
          <a:bodyPr/>
          <a:lstStyle/>
          <a:p>
            <a:fld id="{F07326F3-4732-B74B-9C70-D0992466E499}" type="slidenum">
              <a:rPr lang="en-US" smtClean="0"/>
              <a:t>30</a:t>
            </a:fld>
            <a:endParaRPr lang="en-US"/>
          </a:p>
        </p:txBody>
      </p:sp>
    </p:spTree>
    <p:extLst>
      <p:ext uri="{BB962C8B-B14F-4D97-AF65-F5344CB8AC3E}">
        <p14:creationId xmlns:p14="http://schemas.microsoft.com/office/powerpoint/2010/main" val="369556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en-US" dirty="0"/>
              <a:t>One interesting finding is that Native Sparse Attention can actually outperform Global Attention on some tasks. Traditionally, people assumed that using sparse attention meant performance would drop—basically, that you could at best maintain the results, not improve them. But Native Sparse Attention, by learning its own attention distribution, is able to achieve results that are just as good as Global Attention. This suggests that by designing new architectures and pre-training them, we might actually get better results than we do with current architectures.</a:t>
            </a:r>
          </a:p>
        </p:txBody>
      </p:sp>
      <p:sp>
        <p:nvSpPr>
          <p:cNvPr id="4" name="Slide Number Placeholder 3"/>
          <p:cNvSpPr>
            <a:spLocks noGrp="1"/>
          </p:cNvSpPr>
          <p:nvPr>
            <p:ph type="sldNum" sz="quarter" idx="5"/>
          </p:nvPr>
        </p:nvSpPr>
        <p:spPr/>
        <p:txBody>
          <a:bodyPr/>
          <a:lstStyle/>
          <a:p>
            <a:fld id="{F07326F3-4732-B74B-9C70-D0992466E499}" type="slidenum">
              <a:rPr lang="en-US" smtClean="0"/>
              <a:t>31</a:t>
            </a:fld>
            <a:endParaRPr lang="en-US"/>
          </a:p>
        </p:txBody>
      </p:sp>
    </p:spTree>
    <p:extLst>
      <p:ext uri="{BB962C8B-B14F-4D97-AF65-F5344CB8AC3E}">
        <p14:creationId xmlns:p14="http://schemas.microsoft.com/office/powerpoint/2010/main" val="4245886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b="0" i="0" dirty="0">
              <a:solidFill>
                <a:srgbClr val="3E3E3E"/>
              </a:solidFill>
              <a:effectLst/>
              <a:latin typeface="Optima-Regular"/>
            </a:endParaRPr>
          </a:p>
          <a:p>
            <a:r>
              <a:rPr lang="en-US" altLang="en-US" b="0" i="0" dirty="0">
                <a:solidFill>
                  <a:srgbClr val="3E3E3E"/>
                </a:solidFill>
                <a:effectLst/>
                <a:latin typeface="Optima-Regular"/>
              </a:rPr>
              <a:t>Inter-layer mixing means that different layers use different attention mechanisms; for example, some layers use Linear Attention, while others use Softmax Attention.</a:t>
            </a:r>
          </a:p>
          <a:p>
            <a:r>
              <a:rPr lang="en-US" altLang="en-US" b="0" i="0" dirty="0">
                <a:solidFill>
                  <a:srgbClr val="3E3E3E"/>
                </a:solidFill>
                <a:effectLst/>
                <a:latin typeface="Optima-Regular"/>
              </a:rPr>
              <a:t> Intra-layer mixing, however, refers to using different mechanisms such as Sliding Window Attention and Linear Attention simultaneously within the same layer.</a:t>
            </a:r>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t>32</a:t>
            </a:fld>
            <a:endParaRPr lang="en-US"/>
          </a:p>
        </p:txBody>
      </p:sp>
    </p:spTree>
    <p:extLst>
      <p:ext uri="{BB962C8B-B14F-4D97-AF65-F5344CB8AC3E}">
        <p14:creationId xmlns:p14="http://schemas.microsoft.com/office/powerpoint/2010/main" val="1143714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Earlier we mentioned that there are many hybrid methods. Basically, it just means using different mixing styles for different layers. Most layers use efficient attention mechanisms, and only a small number use global </a:t>
            </a:r>
            <a:r>
              <a:rPr lang="en-US" dirty="0" err="1"/>
              <a:t>softmax</a:t>
            </a:r>
            <a:r>
              <a:rPr lang="en-US" dirty="0"/>
              <a:t> attention.</a:t>
            </a:r>
          </a:p>
          <a:p>
            <a:endParaRPr lang="en-US" dirty="0"/>
          </a:p>
          <a:p>
            <a:r>
              <a:rPr lang="en-US" dirty="0"/>
              <a:t>For instance, usually we have seven-eighths of the layers using linear attention, and one-eighth using global </a:t>
            </a:r>
            <a:r>
              <a:rPr lang="en-US" dirty="0" err="1"/>
              <a:t>softmax</a:t>
            </a:r>
            <a:r>
              <a:rPr lang="en-US" dirty="0"/>
              <a:t> attention. The advantage of doing this is that we can directly save the KV cache for those seven-eighths of the layers. This is because the hidden state of linear attention can be expressed as an RNN, so its KV cache is essentially negligible.</a:t>
            </a:r>
          </a:p>
          <a:p>
            <a:r>
              <a:rPr lang="en-US" dirty="0"/>
              <a:t>Some typical examples of this are Jamba and MiniMax-01. Their approach is to use Lightning attention for a block of layers. As I mentioned earlier, Lightning attention is really just the simplest linear attention with an added decay term. Here,, creating a 7:1 ratio, which is quite common in practice.</a:t>
            </a:r>
          </a:p>
        </p:txBody>
      </p:sp>
      <p:sp>
        <p:nvSpPr>
          <p:cNvPr id="4" name="Slide Number Placeholder 3"/>
          <p:cNvSpPr>
            <a:spLocks noGrp="1"/>
          </p:cNvSpPr>
          <p:nvPr>
            <p:ph type="sldNum" sz="quarter" idx="5"/>
          </p:nvPr>
        </p:nvSpPr>
        <p:spPr/>
        <p:txBody>
          <a:bodyPr/>
          <a:lstStyle/>
          <a:p>
            <a:fld id="{F07326F3-4732-B74B-9C70-D0992466E499}" type="slidenum">
              <a:rPr lang="en-US" smtClean="0"/>
              <a:t>33</a:t>
            </a:fld>
            <a:endParaRPr lang="en-US"/>
          </a:p>
        </p:txBody>
      </p:sp>
    </p:spTree>
    <p:extLst>
      <p:ext uri="{BB962C8B-B14F-4D97-AF65-F5344CB8AC3E}">
        <p14:creationId xmlns:p14="http://schemas.microsoft.com/office/powerpoint/2010/main" val="2199723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pPr algn="just"/>
            <a:r>
              <a:rPr lang="en-US" dirty="0"/>
              <a:t>By comparison, attention mixing methods are mainly about intra-layer mixing. Take Jamba, for instance; it’s a pretty typical example of this intra-layer mixing approach. Basically, it uses both sliding window attention and linear attention within the same layer. To be specific, it runs a sliding window attention first, and then adds a linear attention on top of that. This allows it to implement two different attention mechanisms right within that single layer.</a:t>
            </a:r>
            <a:endParaRPr lang="en-US" altLang="zh-CN" b="0" i="0" strike="sngStrike" dirty="0">
              <a:solidFill>
                <a:srgbClr val="3E3E3E"/>
              </a:solidFill>
              <a:effectLst/>
              <a:latin typeface="Optima-Regular"/>
            </a:endParaRPr>
          </a:p>
        </p:txBody>
      </p:sp>
      <p:sp>
        <p:nvSpPr>
          <p:cNvPr id="4" name="Slide Number Placeholder 3"/>
          <p:cNvSpPr>
            <a:spLocks noGrp="1"/>
          </p:cNvSpPr>
          <p:nvPr>
            <p:ph type="sldNum" sz="quarter" idx="5"/>
          </p:nvPr>
        </p:nvSpPr>
        <p:spPr/>
        <p:txBody>
          <a:bodyPr/>
          <a:lstStyle/>
          <a:p>
            <a:fld id="{F07326F3-4732-B74B-9C70-D0992466E499}" type="slidenum">
              <a:rPr lang="en-US" smtClean="0"/>
              <a:t>34</a:t>
            </a:fld>
            <a:endParaRPr lang="en-US"/>
          </a:p>
        </p:txBody>
      </p:sp>
    </p:spTree>
    <p:extLst>
      <p:ext uri="{BB962C8B-B14F-4D97-AF65-F5344CB8AC3E}">
        <p14:creationId xmlns:p14="http://schemas.microsoft.com/office/powerpoint/2010/main" val="2900007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pPr algn="just"/>
            <a:r>
              <a:rPr lang="en-US" dirty="0"/>
              <a:t>We have went through linear attention, sparse attention, hybrid attention, so here’s a summary for these works I </a:t>
            </a:r>
            <a:r>
              <a:rPr lang="en-US" dirty="0" err="1"/>
              <a:t>meantion</a:t>
            </a:r>
            <a:r>
              <a:rPr lang="en-US" dirty="0"/>
              <a:t>,</a:t>
            </a:r>
          </a:p>
          <a:p>
            <a:pPr algn="just"/>
            <a:endParaRPr lang="en-US" dirty="0"/>
          </a:p>
          <a:p>
            <a:pPr algn="just"/>
            <a:r>
              <a:rPr lang="en-US" dirty="0"/>
              <a:t>some representative works in this area. And we show the summarize of the academic and  industry  works based on these effective variants.</a:t>
            </a:r>
            <a:endParaRPr lang="en-US" altLang="zh-CN" b="0" i="0" strike="sngStrike" dirty="0">
              <a:solidFill>
                <a:srgbClr val="3E3E3E"/>
              </a:solidFill>
              <a:effectLst/>
              <a:latin typeface="Optima-Regular"/>
            </a:endParaRPr>
          </a:p>
        </p:txBody>
      </p:sp>
      <p:sp>
        <p:nvSpPr>
          <p:cNvPr id="4" name="Slide Number Placeholder 3"/>
          <p:cNvSpPr>
            <a:spLocks noGrp="1"/>
          </p:cNvSpPr>
          <p:nvPr>
            <p:ph type="sldNum" sz="quarter" idx="5"/>
          </p:nvPr>
        </p:nvSpPr>
        <p:spPr/>
        <p:txBody>
          <a:bodyPr/>
          <a:lstStyle/>
          <a:p>
            <a:fld id="{F07326F3-4732-B74B-9C70-D0992466E499}" type="slidenum">
              <a:rPr lang="en-US" smtClean="0"/>
              <a:t>35</a:t>
            </a:fld>
            <a:endParaRPr lang="en-US"/>
          </a:p>
        </p:txBody>
      </p:sp>
    </p:spTree>
    <p:extLst>
      <p:ext uri="{BB962C8B-B14F-4D97-AF65-F5344CB8AC3E}">
        <p14:creationId xmlns:p14="http://schemas.microsoft.com/office/powerpoint/2010/main" val="1901637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pPr algn="just"/>
            <a:r>
              <a:rPr lang="en-US" altLang="zh-CN" b="0" i="0" dirty="0" err="1">
                <a:solidFill>
                  <a:srgbClr val="3E3E3E"/>
                </a:solidFill>
                <a:effectLst/>
                <a:latin typeface="Optima-Regular"/>
              </a:rPr>
              <a:t>Finnaly</a:t>
            </a:r>
            <a:r>
              <a:rPr lang="en-US" altLang="zh-CN" b="0" i="0" dirty="0">
                <a:solidFill>
                  <a:srgbClr val="3E3E3E"/>
                </a:solidFill>
                <a:effectLst/>
                <a:latin typeface="Optima-Regular"/>
              </a:rPr>
              <a:t>, in Huawei wo also has some works on the efficient </a:t>
            </a:r>
            <a:r>
              <a:rPr lang="en-US" altLang="zh-CN" b="0" i="0" dirty="0" err="1">
                <a:solidFill>
                  <a:srgbClr val="3E3E3E"/>
                </a:solidFill>
                <a:effectLst/>
                <a:latin typeface="Optima-Regular"/>
              </a:rPr>
              <a:t>architechtures</a:t>
            </a:r>
            <a:r>
              <a:rPr lang="en-US" altLang="zh-CN" b="0" i="0" dirty="0">
                <a:solidFill>
                  <a:srgbClr val="3E3E3E"/>
                </a:solidFill>
                <a:effectLst/>
                <a:latin typeface="Optima-Regular"/>
              </a:rPr>
              <a:t>, in sparse attention and </a:t>
            </a:r>
            <a:r>
              <a:rPr lang="en-US" altLang="zh-CN" b="0" i="0" dirty="0" err="1">
                <a:solidFill>
                  <a:srgbClr val="3E3E3E"/>
                </a:solidFill>
                <a:effectLst/>
                <a:latin typeface="Optima-Regular"/>
              </a:rPr>
              <a:t>hhybrid</a:t>
            </a:r>
            <a:r>
              <a:rPr lang="en-US" altLang="zh-CN" b="0" i="0" dirty="0">
                <a:solidFill>
                  <a:srgbClr val="3E3E3E"/>
                </a:solidFill>
                <a:effectLst/>
                <a:latin typeface="Optima-Regular"/>
              </a:rPr>
              <a:t> </a:t>
            </a:r>
            <a:r>
              <a:rPr lang="en-US" altLang="zh-CN" b="0" i="0" dirty="0" err="1">
                <a:solidFill>
                  <a:srgbClr val="3E3E3E"/>
                </a:solidFill>
                <a:effectLst/>
                <a:latin typeface="Optima-Regular"/>
              </a:rPr>
              <a:t>architechtures</a:t>
            </a:r>
            <a:r>
              <a:rPr lang="en-US" altLang="zh-CN" b="0" i="0" dirty="0">
                <a:solidFill>
                  <a:srgbClr val="3E3E3E"/>
                </a:solidFill>
                <a:effectLst/>
                <a:latin typeface="Optima-Regular"/>
              </a:rPr>
              <a:t>.</a:t>
            </a:r>
          </a:p>
          <a:p>
            <a:pPr marL="0" marR="0" lvl="0" indent="0" algn="just" defTabSz="1219304"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I am from The optimization and control group of the Theory Lab of 2012 Labs. Huawei Tech. is responsible for the optimization theory research and algorithm design. </a:t>
            </a:r>
          </a:p>
          <a:p>
            <a:pPr marL="0" marR="0" lvl="0" indent="0" algn="just" defTabSz="1219304"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just" defTabSz="1219304"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Recently we are doing </a:t>
            </a:r>
            <a:r>
              <a:rPr lang="en-US" sz="1800" kern="100" dirty="0">
                <a:effectLst/>
                <a:latin typeface="Times New Roman" panose="02020603050405020304" pitchFamily="18" charset="0"/>
                <a:ea typeface="DengXian" panose="02010600030101010101" pitchFamily="2" charset="-122"/>
              </a:rPr>
              <a:t>, applying mathematical, statistical, and machine learning techniques to solve problems from </a:t>
            </a:r>
            <a:r>
              <a:rPr lang="en-US" sz="1800" kern="100" dirty="0">
                <a:effectLst/>
                <a:latin typeface="Times New Roman" panose="02020603050405020304" pitchFamily="18" charset="0"/>
                <a:ea typeface="SimSun" panose="02010600030101010101" pitchFamily="2" charset="-122"/>
              </a:rPr>
              <a:t>infrastructure and smart devices. And we are also designing </a:t>
            </a:r>
            <a:r>
              <a:rPr lang="en-US" sz="1800" kern="100" dirty="0" err="1">
                <a:effectLst/>
                <a:latin typeface="Times New Roman" panose="02020603050405020304" pitchFamily="18" charset="0"/>
                <a:ea typeface="SimSun" panose="02010600030101010101" pitchFamily="2" charset="-122"/>
              </a:rPr>
              <a:t>effient</a:t>
            </a:r>
            <a:r>
              <a:rPr lang="en-US" sz="1800" kern="100" dirty="0">
                <a:effectLst/>
                <a:latin typeface="Times New Roman" panose="02020603050405020304" pitchFamily="18" charset="0"/>
                <a:ea typeface="SimSun" panose="02010600030101010101" pitchFamily="2" charset="-122"/>
              </a:rPr>
              <a:t> </a:t>
            </a:r>
            <a:r>
              <a:rPr lang="en-US" sz="1800" kern="100" dirty="0" err="1">
                <a:effectLst/>
                <a:latin typeface="Times New Roman" panose="02020603050405020304" pitchFamily="18" charset="0"/>
                <a:ea typeface="SimSun" panose="02010600030101010101" pitchFamily="2" charset="-122"/>
              </a:rPr>
              <a:t>llm</a:t>
            </a:r>
            <a:r>
              <a:rPr lang="en-US" sz="1800" kern="100" dirty="0">
                <a:effectLst/>
                <a:latin typeface="Times New Roman" panose="02020603050405020304" pitchFamily="18" charset="0"/>
                <a:ea typeface="SimSun" panose="02010600030101010101" pitchFamily="2" charset="-122"/>
              </a:rPr>
              <a:t> </a:t>
            </a:r>
            <a:r>
              <a:rPr lang="en-US" sz="1800" kern="100" dirty="0" err="1">
                <a:effectLst/>
                <a:latin typeface="Times New Roman" panose="02020603050405020304" pitchFamily="18" charset="0"/>
                <a:ea typeface="SimSun" panose="02010600030101010101" pitchFamily="2" charset="-122"/>
              </a:rPr>
              <a:t>archtechtures</a:t>
            </a:r>
            <a:r>
              <a:rPr lang="en-US" sz="1800" kern="100" dirty="0">
                <a:effectLst/>
                <a:latin typeface="Times New Roman" panose="02020603050405020304" pitchFamily="18" charset="0"/>
                <a:ea typeface="SimSun" panose="02010600030101010101" pitchFamily="2" charset="-122"/>
              </a:rPr>
              <a:t> to speed up long context inference. </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just" defTabSz="1219304"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just" defTabSz="1219304" rtl="0" eaLnBrk="1" fontAlgn="auto" latinLnBrk="0" hangingPunct="1">
              <a:lnSpc>
                <a:spcPct val="100000"/>
              </a:lnSpc>
              <a:spcBef>
                <a:spcPts val="0"/>
              </a:spcBef>
              <a:spcAft>
                <a:spcPts val="0"/>
              </a:spcAft>
              <a:buClrTx/>
              <a:buSzTx/>
              <a:buFontTx/>
              <a:buNone/>
              <a:tabLst/>
              <a:defRPr/>
            </a:pPr>
            <a:r>
              <a:rPr lang="en-US" sz="2000" dirty="0"/>
              <a:t>"We are currently recruiting for both internship and full-time positions. If you're interested, please email zeng.wenqi@huawei.com."</a:t>
            </a:r>
            <a:endParaRPr lang="zh-CN" altLang="en-US" b="0" i="0" dirty="0">
              <a:solidFill>
                <a:srgbClr val="3E3E3E"/>
              </a:solidFill>
              <a:effectLst/>
              <a:latin typeface="Optima-Regular"/>
            </a:endParaRPr>
          </a:p>
        </p:txBody>
      </p:sp>
      <p:sp>
        <p:nvSpPr>
          <p:cNvPr id="4" name="Slide Number Placeholder 3"/>
          <p:cNvSpPr>
            <a:spLocks noGrp="1"/>
          </p:cNvSpPr>
          <p:nvPr>
            <p:ph type="sldNum" sz="quarter" idx="5"/>
          </p:nvPr>
        </p:nvSpPr>
        <p:spPr/>
        <p:txBody>
          <a:bodyPr/>
          <a:lstStyle/>
          <a:p>
            <a:fld id="{F07326F3-4732-B74B-9C70-D0992466E499}" type="slidenum">
              <a:rPr lang="en-US" smtClean="0"/>
              <a:t>36</a:t>
            </a:fld>
            <a:endParaRPr lang="en-US"/>
          </a:p>
        </p:txBody>
      </p:sp>
    </p:spTree>
    <p:extLst>
      <p:ext uri="{BB962C8B-B14F-4D97-AF65-F5344CB8AC3E}">
        <p14:creationId xmlns:p14="http://schemas.microsoft.com/office/powerpoint/2010/main" val="728922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zh-CN" altLang="en-US"/>
          </a:p>
        </p:txBody>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F07326F3-4732-B74B-9C70-D0992466E499}" type="slidenum">
              <a:rPr lang="en-US" smtClean="0"/>
              <a:t>37</a:t>
            </a:fld>
            <a:endParaRPr lang="en-US"/>
          </a:p>
        </p:txBody>
      </p:sp>
    </p:spTree>
    <p:extLst>
      <p:ext uri="{BB962C8B-B14F-4D97-AF65-F5344CB8AC3E}">
        <p14:creationId xmlns:p14="http://schemas.microsoft.com/office/powerpoint/2010/main" val="131184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en-US" dirty="0"/>
              <a:t>And we have a figure showing context length grow rapidly, 32k for </a:t>
            </a:r>
            <a:r>
              <a:rPr lang="en-US" dirty="0" err="1"/>
              <a:t>gpt</a:t>
            </a:r>
            <a:r>
              <a:rPr lang="en-US" dirty="0"/>
              <a:t> 4.</a:t>
            </a:r>
          </a:p>
          <a:p>
            <a:endParaRPr lang="en-US" dirty="0"/>
          </a:p>
          <a:p>
            <a:r>
              <a:rPr lang="en-US" dirty="0"/>
              <a:t>Researching new architectures might not only improve efficiency for Test Time Scaling, but also may have more possibilities for Training Time Scaling.</a:t>
            </a:r>
          </a:p>
          <a:p>
            <a:r>
              <a:rPr lang="en-US" dirty="0"/>
              <a:t>For example, if we’re seeing decreasing returns from data and compute resources now, it might actually be because the architecture itself has hit a bottleneck.</a:t>
            </a:r>
          </a:p>
          <a:p>
            <a:r>
              <a:rPr lang="en-US" dirty="0"/>
              <a:t>If we design some more expressive architectures, could that further boost model performance? This is actually a question really worth exploring.</a:t>
            </a:r>
          </a:p>
          <a:p>
            <a:endParaRPr lang="en-US" dirty="0"/>
          </a:p>
          <a:p>
            <a:pPr marL="0" marR="0" lvl="0" indent="0" algn="l" defTabSz="1219304" rtl="0" eaLnBrk="1" fontAlgn="auto" latinLnBrk="0" hangingPunct="1">
              <a:lnSpc>
                <a:spcPct val="100000"/>
              </a:lnSpc>
              <a:spcBef>
                <a:spcPts val="0"/>
              </a:spcBef>
              <a:spcAft>
                <a:spcPts val="0"/>
              </a:spcAft>
              <a:buClrTx/>
              <a:buSzTx/>
              <a:buFontTx/>
              <a:buNone/>
              <a:tabLst/>
              <a:defRPr/>
            </a:pPr>
            <a:r>
              <a:rPr lang="en-US" dirty="0"/>
              <a:t>So, </a:t>
            </a:r>
            <a:r>
              <a:rPr lang="en-US" dirty="0" err="1"/>
              <a:t>heres</a:t>
            </a:r>
            <a:r>
              <a:rPr lang="en-US" dirty="0"/>
              <a:t> introduces several reasons why we need a new </a:t>
            </a:r>
            <a:r>
              <a:rPr lang="en-US" dirty="0" err="1"/>
              <a:t>architechture</a:t>
            </a:r>
            <a:r>
              <a:rPr lang="en-US" dirty="0"/>
              <a:t>. </a:t>
            </a:r>
          </a:p>
        </p:txBody>
      </p:sp>
      <p:sp>
        <p:nvSpPr>
          <p:cNvPr id="4" name="Slide Number Placeholder 3"/>
          <p:cNvSpPr>
            <a:spLocks noGrp="1"/>
          </p:cNvSpPr>
          <p:nvPr>
            <p:ph type="sldNum" sz="quarter" idx="5"/>
          </p:nvPr>
        </p:nvSpPr>
        <p:spPr/>
        <p:txBody>
          <a:bodyPr/>
          <a:lstStyle/>
          <a:p>
            <a:fld id="{F07326F3-4732-B74B-9C70-D0992466E499}" type="slidenum">
              <a:rPr lang="en-US" smtClean="0"/>
              <a:t>4</a:t>
            </a:fld>
            <a:endParaRPr lang="en-US"/>
          </a:p>
        </p:txBody>
      </p:sp>
    </p:spTree>
    <p:extLst>
      <p:ext uri="{BB962C8B-B14F-4D97-AF65-F5344CB8AC3E}">
        <p14:creationId xmlns:p14="http://schemas.microsoft.com/office/powerpoint/2010/main" val="2949444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Now we might get to be a </a:t>
            </a:r>
            <a:r>
              <a:rPr lang="en-US" dirty="0" err="1"/>
              <a:t>littledetails</a:t>
            </a:r>
            <a:r>
              <a:rPr lang="en-US" dirty="0"/>
              <a:t> about transformers. Remember we referred in last page, how the context length grows rapidly. The reason we care </a:t>
            </a:r>
            <a:r>
              <a:rPr lang="en-US" dirty="0" err="1"/>
              <a:t>abou</a:t>
            </a:r>
            <a:r>
              <a:rPr lang="en-US" dirty="0"/>
              <a:t> context length, is that the complexity of both training and inference. You might know that the cot, chain of thought, react for </a:t>
            </a:r>
            <a:r>
              <a:rPr lang="en-US" dirty="0" err="1"/>
              <a:t>llm</a:t>
            </a:r>
            <a:r>
              <a:rPr lang="en-US" dirty="0"/>
              <a:t> agent, is a very useful way to boost  the performance during the inference, but it will also bring a lot of tokens as a price. So the o(L) complexity during inference now seems high. </a:t>
            </a:r>
          </a:p>
          <a:p>
            <a:r>
              <a:rPr lang="en-US" dirty="0"/>
              <a:t>Lets go some further details, about the complexity of training and testing.</a:t>
            </a:r>
          </a:p>
        </p:txBody>
      </p:sp>
      <p:sp>
        <p:nvSpPr>
          <p:cNvPr id="4" name="Slide Number Placeholder 3"/>
          <p:cNvSpPr>
            <a:spLocks noGrp="1"/>
          </p:cNvSpPr>
          <p:nvPr>
            <p:ph type="sldNum" sz="quarter" idx="5"/>
          </p:nvPr>
        </p:nvSpPr>
        <p:spPr/>
        <p:txBody>
          <a:bodyPr/>
          <a:lstStyle/>
          <a:p>
            <a:fld id="{F07326F3-4732-B74B-9C70-D0992466E499}" type="slidenum">
              <a:rPr lang="en-US" smtClean="0"/>
              <a:t>5</a:t>
            </a:fld>
            <a:endParaRPr lang="en-US"/>
          </a:p>
        </p:txBody>
      </p:sp>
    </p:spTree>
    <p:extLst>
      <p:ext uri="{BB962C8B-B14F-4D97-AF65-F5344CB8AC3E}">
        <p14:creationId xmlns:p14="http://schemas.microsoft.com/office/powerpoint/2010/main" val="2053037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For example, we have the sequence with l as it length as input, the core block is the </a:t>
            </a:r>
            <a:r>
              <a:rPr lang="en-US" dirty="0" err="1"/>
              <a:t>multihea</a:t>
            </a:r>
            <a:r>
              <a:rPr lang="en-US" dirty="0"/>
              <a:t> </a:t>
            </a:r>
            <a:r>
              <a:rPr lang="en-US" dirty="0" err="1"/>
              <a:t>attenytion</a:t>
            </a:r>
            <a:r>
              <a:rPr lang="en-US" dirty="0"/>
              <a:t> block. </a:t>
            </a:r>
            <a:br>
              <a:rPr lang="en-US" dirty="0"/>
            </a:br>
            <a:r>
              <a:rPr lang="en-US" dirty="0"/>
              <a:t>Inside the </a:t>
            </a:r>
            <a:r>
              <a:rPr lang="en-US" dirty="0" err="1"/>
              <a:t>moltihead</a:t>
            </a:r>
            <a:r>
              <a:rPr lang="en-US" dirty="0"/>
              <a:t> attention, for our input x, we have query, key, value projection. The QK transpose, is a matrix multiplication, with matrix shape (L by d) and it has complexity of O(L^2).</a:t>
            </a:r>
          </a:p>
          <a:p>
            <a:r>
              <a:rPr lang="en-US" dirty="0"/>
              <a:t>But when inference, we can save the K,V, which is know as KV cache, and is an common practice nowadays. With extra space cost for KV, we have reduced time complexity, O(L).</a:t>
            </a:r>
          </a:p>
          <a:p>
            <a:endParaRPr lang="en-US" dirty="0"/>
          </a:p>
          <a:p>
            <a:r>
              <a:rPr lang="en-US" dirty="0"/>
              <a:t>And todays talk will be concentrated on, what efficient variants we have for the attention </a:t>
            </a:r>
            <a:r>
              <a:rPr lang="en-US" dirty="0" err="1"/>
              <a:t>machenisms</a:t>
            </a:r>
            <a:r>
              <a:rPr lang="en-US" dirty="0"/>
              <a:t>.</a:t>
            </a:r>
          </a:p>
        </p:txBody>
      </p:sp>
      <p:sp>
        <p:nvSpPr>
          <p:cNvPr id="4" name="Slide Number Placeholder 3"/>
          <p:cNvSpPr>
            <a:spLocks noGrp="1"/>
          </p:cNvSpPr>
          <p:nvPr>
            <p:ph type="sldNum" sz="quarter" idx="5"/>
          </p:nvPr>
        </p:nvSpPr>
        <p:spPr/>
        <p:txBody>
          <a:bodyPr/>
          <a:lstStyle/>
          <a:p>
            <a:fld id="{F07326F3-4732-B74B-9C70-D0992466E499}" type="slidenum">
              <a:rPr lang="en-US" smtClean="0"/>
              <a:t>6</a:t>
            </a:fld>
            <a:endParaRPr lang="en-US"/>
          </a:p>
        </p:txBody>
      </p:sp>
    </p:spTree>
    <p:extLst>
      <p:ext uri="{BB962C8B-B14F-4D97-AF65-F5344CB8AC3E}">
        <p14:creationId xmlns:p14="http://schemas.microsoft.com/office/powerpoint/2010/main" val="2854972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dirty="0"/>
              <a:t>In total we have three kinds of attention </a:t>
            </a:r>
            <a:r>
              <a:rPr lang="en-US" dirty="0" err="1"/>
              <a:t>machenism</a:t>
            </a:r>
            <a:r>
              <a:rPr lang="en-US" dirty="0"/>
              <a:t>, linear, sparse, and hybrid. </a:t>
            </a:r>
          </a:p>
          <a:p>
            <a:endParaRPr lang="en-US" dirty="0"/>
          </a:p>
          <a:p>
            <a:r>
              <a:rPr lang="en-US" dirty="0"/>
              <a:t>Take linear attention, for example. It can basically be split into a few categories. First, there are models with decay rates, like </a:t>
            </a:r>
            <a:r>
              <a:rPr lang="en-US" dirty="0" err="1"/>
              <a:t>RetNet</a:t>
            </a:r>
            <a:r>
              <a:rPr lang="en-US" dirty="0"/>
              <a:t> from MSR. Then there’s Lightning Attention, which is the attention mechanism used in MiniMax-01. And like Mamba-2, it’s actually just linear attention with an added dynamic decay. As for Gating Linear Attention, that’s work from MIT group, and it’s also a type of linear attention with dynamic decay. Another kind that’s become popular recently is Test-time online learning linear attention. Methods like </a:t>
            </a:r>
            <a:r>
              <a:rPr lang="en-US" dirty="0" err="1"/>
              <a:t>DeltaNet</a:t>
            </a:r>
            <a:r>
              <a:rPr lang="en-US" dirty="0"/>
              <a:t>, Test-time Training, and Titans are quite trendy right now. You’ve probably seen the paper pop up a lot recently on social media or WeChat. And then things like RWKV-7 and Gated </a:t>
            </a:r>
            <a:r>
              <a:rPr lang="en-US" dirty="0" err="1"/>
              <a:t>DeltaNet</a:t>
            </a:r>
            <a:r>
              <a:rPr lang="en-US" dirty="0"/>
              <a:t> are variants of online learning linear attention that have even stronger expressive power.</a:t>
            </a:r>
            <a:endParaRPr lang="en-US" altLang="en-US" b="0" i="0" dirty="0">
              <a:solidFill>
                <a:srgbClr val="3E3E3E"/>
              </a:solidFill>
              <a:effectLst/>
              <a:latin typeface="Optima-Regular"/>
            </a:endParaRPr>
          </a:p>
          <a:p>
            <a:endParaRPr lang="en-US" altLang="en-US" b="0" i="0" dirty="0">
              <a:solidFill>
                <a:srgbClr val="3E3E3E"/>
              </a:solidFill>
              <a:effectLst/>
              <a:latin typeface="Optima-Regular"/>
            </a:endParaRPr>
          </a:p>
          <a:p>
            <a:r>
              <a:rPr lang="en-US" dirty="0"/>
              <a:t>Then besides linear attention, there’s also something called sparse attention. Sparse attention is generally divided into static sparse and dynamic sparse</a:t>
            </a:r>
          </a:p>
          <a:p>
            <a:endParaRPr lang="en-US" b="0" i="0" dirty="0">
              <a:solidFill>
                <a:srgbClr val="3E3E3E"/>
              </a:solidFill>
              <a:effectLst/>
              <a:latin typeface="Optima-Regular"/>
            </a:endParaRPr>
          </a:p>
          <a:p>
            <a:r>
              <a:rPr lang="en-US" dirty="0"/>
              <a:t>beyond these two methods, we also encounter what are called hybrid attention models, which can mainly be divided into two categories. One is mixing between layers, and the other is mixing within layers</a:t>
            </a:r>
          </a:p>
        </p:txBody>
      </p:sp>
      <p:sp>
        <p:nvSpPr>
          <p:cNvPr id="4" name="Slide Number Placeholder 3"/>
          <p:cNvSpPr>
            <a:spLocks noGrp="1"/>
          </p:cNvSpPr>
          <p:nvPr>
            <p:ph type="sldNum" sz="quarter" idx="5"/>
          </p:nvPr>
        </p:nvSpPr>
        <p:spPr/>
        <p:txBody>
          <a:bodyPr/>
          <a:lstStyle/>
          <a:p>
            <a:fld id="{F07326F3-4732-B74B-9C70-D0992466E499}" type="slidenum">
              <a:rPr lang="en-US" smtClean="0"/>
              <a:t>7</a:t>
            </a:fld>
            <a:endParaRPr lang="en-US"/>
          </a:p>
        </p:txBody>
      </p:sp>
    </p:spTree>
    <p:extLst>
      <p:ext uri="{BB962C8B-B14F-4D97-AF65-F5344CB8AC3E}">
        <p14:creationId xmlns:p14="http://schemas.microsoft.com/office/powerpoint/2010/main" val="450731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en-US" altLang="zh-CN" dirty="0"/>
              <a:t>First, we begin by some background knowledge for linear attention. that how linear attention is transformed from standard </a:t>
            </a:r>
            <a:r>
              <a:rPr lang="en-US" altLang="zh-CN" dirty="0" err="1"/>
              <a:t>softmax</a:t>
            </a:r>
            <a:r>
              <a:rPr lang="en-US" altLang="zh-CN" dirty="0"/>
              <a:t> attention, recall that we have Q K V from transformer attention,  nowadays we are only using decoder, with low </a:t>
            </a:r>
            <a:r>
              <a:rPr lang="en-US" altLang="zh-CN" dirty="0" err="1"/>
              <a:t>trangular</a:t>
            </a:r>
            <a:r>
              <a:rPr lang="en-US" altLang="zh-CN" dirty="0"/>
              <a:t> values in the attention matrix, so we have a causal mask. Also here we have a iterative recurrence form, showing for the inference.</a:t>
            </a:r>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2525758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en-US" dirty="0"/>
              <a:t>The current linear attention directly removed the </a:t>
            </a:r>
            <a:r>
              <a:rPr lang="en-US" dirty="0" err="1"/>
              <a:t>sofamax</a:t>
            </a:r>
            <a:r>
              <a:rPr lang="en-US" dirty="0"/>
              <a:t>, and the denominator. This looks simple and too brutal force. actually around 2020, there are some quite complicate linear attention like Performer, and use complicate kernel functions to approximate </a:t>
            </a:r>
            <a:r>
              <a:rPr lang="en-US" dirty="0" err="1"/>
              <a:t>softmax</a:t>
            </a:r>
            <a:r>
              <a:rPr lang="en-US" dirty="0"/>
              <a:t>. However, these complicated linear attention models are hard to scale up to large models. So nowadays,  especially in the works that I am going to refer in today’s talk, they show it is enough to directly remove and drop the </a:t>
            </a:r>
            <a:r>
              <a:rPr lang="en-US" dirty="0" err="1"/>
              <a:t>softmax</a:t>
            </a:r>
            <a:r>
              <a:rPr lang="en-US" dirty="0"/>
              <a:t>.</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9304" rtl="0" eaLnBrk="1" fontAlgn="auto" latinLnBrk="0" hangingPunct="1">
              <a:lnSpc>
                <a:spcPct val="100000"/>
              </a:lnSpc>
              <a:spcBef>
                <a:spcPts val="0"/>
              </a:spcBef>
              <a:spcAft>
                <a:spcPts val="0"/>
              </a:spcAft>
              <a:buClrTx/>
              <a:buSzTx/>
              <a:buFontTx/>
              <a:buNone/>
              <a:tabLst/>
              <a:defRPr/>
            </a:pPr>
            <a:r>
              <a:rPr lang="en-US" dirty="0"/>
              <a:t>Removing </a:t>
            </a:r>
            <a:r>
              <a:rPr lang="en-US" dirty="0" err="1"/>
              <a:t>softmax</a:t>
            </a:r>
            <a:r>
              <a:rPr lang="en-US" dirty="0"/>
              <a:t> didn't actually lower the complexity, but it gave us convenient linearity, which allows us to use </a:t>
            </a:r>
            <a:r>
              <a:rPr lang="en-US" dirty="0" err="1"/>
              <a:t>chunkwise</a:t>
            </a:r>
            <a:r>
              <a:rPr lang="en-US" dirty="0"/>
              <a:t> optimization to speed up training. As for removing normalization, reference [1] proves that getting rid of the normalization term helps with the training stability and task performance of linear attention. Because of this, mainstream linear models nowadays have basically all removed that term.</a:t>
            </a:r>
          </a:p>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t>9</a:t>
            </a:fld>
            <a:endParaRPr lang="en-US"/>
          </a:p>
        </p:txBody>
      </p:sp>
    </p:spTree>
    <p:extLst>
      <p:ext uri="{BB962C8B-B14F-4D97-AF65-F5344CB8AC3E}">
        <p14:creationId xmlns:p14="http://schemas.microsoft.com/office/powerpoint/2010/main" val="40414132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plore">
    <p:bg>
      <p:bgPr>
        <a:solidFill>
          <a:schemeClr val="tx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b="18667"/>
          <a:stretch/>
        </p:blipFill>
        <p:spPr>
          <a:xfrm>
            <a:off x="0" y="0"/>
            <a:ext cx="12206140" cy="5594695"/>
          </a:xfrm>
          <a:prstGeom prst="rect">
            <a:avLst/>
          </a:prstGeom>
        </p:spPr>
      </p:pic>
      <p:sp>
        <p:nvSpPr>
          <p:cNvPr id="10" name="Text Placeholder 2">
            <a:extLst>
              <a:ext uri="{FF2B5EF4-FFF2-40B4-BE49-F238E27FC236}">
                <a16:creationId xmlns:a16="http://schemas.microsoft.com/office/drawing/2014/main" id="{BC6FADA1-64AC-754D-8189-CC7486A73AA6}"/>
              </a:ext>
            </a:extLst>
          </p:cNvPr>
          <p:cNvSpPr>
            <a:spLocks noGrp="1"/>
          </p:cNvSpPr>
          <p:nvPr>
            <p:ph type="body" sz="quarter" idx="11"/>
          </p:nvPr>
        </p:nvSpPr>
        <p:spPr>
          <a:xfrm>
            <a:off x="912855" y="6237532"/>
            <a:ext cx="1483104" cy="279014"/>
          </a:xfrm>
          <a:prstGeom prst="rect">
            <a:avLst/>
          </a:prstGeom>
        </p:spPr>
        <p:txBody>
          <a:bodyPr lIns="0" tIns="0" rIns="0" bIns="0"/>
          <a:lstStyle>
            <a:lvl1pPr>
              <a:defRPr sz="900">
                <a:solidFill>
                  <a:schemeClr val="tx1"/>
                </a:solidFill>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stStyle>
          <a:p>
            <a:pPr lvl="0"/>
            <a:r>
              <a:rPr lang="zh-CN" altLang="en-US"/>
              <a:t>单击此处编辑母版文本样式</a:t>
            </a:r>
          </a:p>
          <a:p>
            <a:pPr lvl="1"/>
            <a:r>
              <a:rPr lang="zh-CN" altLang="en-US"/>
              <a:t>第二级</a:t>
            </a:r>
          </a:p>
        </p:txBody>
      </p:sp>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ext Placeholder 2">
            <a:extLst>
              <a:ext uri="{FF2B5EF4-FFF2-40B4-BE49-F238E27FC236}">
                <a16:creationId xmlns:a16="http://schemas.microsoft.com/office/drawing/2014/main" id="{80221E27-F39A-5848-9F2D-07F8693DFAE1}"/>
              </a:ext>
            </a:extLst>
          </p:cNvPr>
          <p:cNvSpPr>
            <a:spLocks noGrp="1"/>
          </p:cNvSpPr>
          <p:nvPr>
            <p:ph type="body" sz="quarter" idx="10"/>
          </p:nvPr>
        </p:nvSpPr>
        <p:spPr>
          <a:xfrm>
            <a:off x="936005" y="1940429"/>
            <a:ext cx="6522800" cy="1148459"/>
          </a:xfrm>
          <a:prstGeom prst="rect">
            <a:avLst/>
          </a:prstGeom>
        </p:spPr>
        <p:txBody>
          <a:bodyPr lIns="0" tIns="0" rIns="0" bIns="0"/>
          <a:lstStyle>
            <a:lvl1pPr>
              <a:defRPr sz="1400">
                <a:solidFill>
                  <a:schemeClr val="tx1"/>
                </a:solidFill>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stStyle>
          <a:p>
            <a:pPr lvl="0"/>
            <a:r>
              <a:rPr lang="zh-CN" altLang="en-US"/>
              <a:t>单击此处编辑母版文本样式</a:t>
            </a:r>
          </a:p>
          <a:p>
            <a:pPr lvl="1"/>
            <a:r>
              <a:rPr lang="zh-CN" altLang="en-US"/>
              <a:t>第二级</a:t>
            </a:r>
          </a:p>
        </p:txBody>
      </p:sp>
      <p:sp>
        <p:nvSpPr>
          <p:cNvPr id="9" name="Subtitle 2">
            <a:extLst>
              <a:ext uri="{FF2B5EF4-FFF2-40B4-BE49-F238E27FC236}">
                <a16:creationId xmlns:a16="http://schemas.microsoft.com/office/drawing/2014/main" id="{D08BA7CF-6D0E-3345-90BD-85C5AFAE5BE8}"/>
              </a:ext>
            </a:extLst>
          </p:cNvPr>
          <p:cNvSpPr>
            <a:spLocks noGrp="1"/>
          </p:cNvSpPr>
          <p:nvPr>
            <p:ph type="subTitle" idx="1" hasCustomPrompt="1"/>
          </p:nvPr>
        </p:nvSpPr>
        <p:spPr>
          <a:xfrm>
            <a:off x="894275" y="900634"/>
            <a:ext cx="6586025" cy="813866"/>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Arial" panose="020B0604020202020204" pitchFamily="34" charset="0"/>
                <a:ea typeface="Microsoft YaHei" panose="020B0503020204020204" pitchFamily="34" charset="-122"/>
                <a:cs typeface="Arial" panose="020B0604020202020204" pitchFamily="34" charset="0"/>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en-US" dirty="0"/>
              <a:t>Click to edit Master title style</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lligence">
    <p:bg>
      <p:bgPr>
        <a:solidFill>
          <a:schemeClr val="tx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b="18604"/>
          <a:stretch/>
        </p:blipFill>
        <p:spPr>
          <a:xfrm>
            <a:off x="0" y="375"/>
            <a:ext cx="12197432" cy="5599236"/>
          </a:xfrm>
          <a:prstGeom prst="rect">
            <a:avLst/>
          </a:prstGeom>
        </p:spPr>
      </p:pic>
      <p:sp>
        <p:nvSpPr>
          <p:cNvPr id="18" name="L 形 17"/>
          <p:cNvSpPr/>
          <p:nvPr userDrawn="1"/>
        </p:nvSpPr>
        <p:spPr>
          <a:xfrm rot="5400000">
            <a:off x="5352597" y="2376386"/>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 name="Text Placeholder 2">
            <a:extLst>
              <a:ext uri="{FF2B5EF4-FFF2-40B4-BE49-F238E27FC236}">
                <a16:creationId xmlns:a16="http://schemas.microsoft.com/office/drawing/2014/main" id="{80221E27-F39A-5848-9F2D-07F8693DFAE1}"/>
              </a:ext>
            </a:extLst>
          </p:cNvPr>
          <p:cNvSpPr>
            <a:spLocks noGrp="1"/>
          </p:cNvSpPr>
          <p:nvPr>
            <p:ph type="body" sz="quarter" idx="10"/>
          </p:nvPr>
        </p:nvSpPr>
        <p:spPr>
          <a:xfrm>
            <a:off x="936005" y="1940429"/>
            <a:ext cx="4181685" cy="1148459"/>
          </a:xfrm>
          <a:prstGeom prst="rect">
            <a:avLst/>
          </a:prstGeom>
        </p:spPr>
        <p:txBody>
          <a:bodyPr lIns="0" tIns="0" rIns="0" bIns="0"/>
          <a:lstStyle>
            <a:lvl1pPr>
              <a:defRPr sz="1400">
                <a:solidFill>
                  <a:schemeClr val="tx1"/>
                </a:solidFill>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stStyle>
          <a:p>
            <a:pPr lvl="0"/>
            <a:r>
              <a:rPr lang="zh-CN" altLang="en-US"/>
              <a:t>单击此处编辑母版文本样式</a:t>
            </a:r>
          </a:p>
          <a:p>
            <a:pPr lvl="1"/>
            <a:r>
              <a:rPr lang="zh-CN" altLang="en-US"/>
              <a:t>第二级</a:t>
            </a:r>
          </a:p>
        </p:txBody>
      </p:sp>
      <p:sp>
        <p:nvSpPr>
          <p:cNvPr id="8" name="Text Placeholder 2">
            <a:extLst>
              <a:ext uri="{FF2B5EF4-FFF2-40B4-BE49-F238E27FC236}">
                <a16:creationId xmlns:a16="http://schemas.microsoft.com/office/drawing/2014/main" id="{00C28CF6-72CE-7444-957F-92103ED40543}"/>
              </a:ext>
            </a:extLst>
          </p:cNvPr>
          <p:cNvSpPr>
            <a:spLocks noGrp="1"/>
          </p:cNvSpPr>
          <p:nvPr>
            <p:ph type="body" sz="quarter" idx="11"/>
          </p:nvPr>
        </p:nvSpPr>
        <p:spPr>
          <a:xfrm>
            <a:off x="912855" y="6237532"/>
            <a:ext cx="1483104" cy="279014"/>
          </a:xfrm>
          <a:prstGeom prst="rect">
            <a:avLst/>
          </a:prstGeom>
        </p:spPr>
        <p:txBody>
          <a:bodyPr lIns="0" tIns="0" rIns="0" bIns="0"/>
          <a:lstStyle>
            <a:lvl1pPr>
              <a:defRPr sz="900">
                <a:solidFill>
                  <a:schemeClr val="tx1"/>
                </a:solidFill>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stStyle>
          <a:p>
            <a:pPr lvl="0"/>
            <a:r>
              <a:rPr lang="zh-CN" altLang="en-US"/>
              <a:t>单击此处编辑母版文本样式</a:t>
            </a:r>
          </a:p>
          <a:p>
            <a:pPr lvl="1"/>
            <a:r>
              <a:rPr lang="zh-CN" altLang="en-US"/>
              <a:t>第二级</a:t>
            </a:r>
          </a:p>
        </p:txBody>
      </p:sp>
      <p:sp>
        <p:nvSpPr>
          <p:cNvPr id="10" name="Subtitle 2">
            <a:extLst>
              <a:ext uri="{FF2B5EF4-FFF2-40B4-BE49-F238E27FC236}">
                <a16:creationId xmlns:a16="http://schemas.microsoft.com/office/drawing/2014/main" id="{6BEE1CA6-ECDC-5D4C-AF96-D8818FE8831A}"/>
              </a:ext>
            </a:extLst>
          </p:cNvPr>
          <p:cNvSpPr>
            <a:spLocks noGrp="1"/>
          </p:cNvSpPr>
          <p:nvPr>
            <p:ph type="subTitle" idx="1" hasCustomPrompt="1"/>
          </p:nvPr>
        </p:nvSpPr>
        <p:spPr>
          <a:xfrm>
            <a:off x="894275" y="900634"/>
            <a:ext cx="6586025" cy="813866"/>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Arial" panose="020B0604020202020204" pitchFamily="34" charset="0"/>
                <a:ea typeface="Microsoft YaHei" panose="020B0503020204020204" pitchFamily="34" charset="-122"/>
                <a:cs typeface="Arial" panose="020B0604020202020204" pitchFamily="34" charset="0"/>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en-US" dirty="0"/>
              <a:t>Click to edit Master title style</a:t>
            </a:r>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novation">
    <p:bg>
      <p:bgPr>
        <a:solidFill>
          <a:schemeClr val="tx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t="1" b="18476"/>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 name="Text Placeholder 2">
            <a:extLst>
              <a:ext uri="{FF2B5EF4-FFF2-40B4-BE49-F238E27FC236}">
                <a16:creationId xmlns:a16="http://schemas.microsoft.com/office/drawing/2014/main" id="{80221E27-F39A-5848-9F2D-07F8693DFAE1}"/>
              </a:ext>
            </a:extLst>
          </p:cNvPr>
          <p:cNvSpPr>
            <a:spLocks noGrp="1"/>
          </p:cNvSpPr>
          <p:nvPr>
            <p:ph type="body" sz="quarter" idx="10"/>
          </p:nvPr>
        </p:nvSpPr>
        <p:spPr>
          <a:xfrm>
            <a:off x="936005" y="1940429"/>
            <a:ext cx="4913952" cy="1148459"/>
          </a:xfrm>
          <a:prstGeom prst="rect">
            <a:avLst/>
          </a:prstGeom>
        </p:spPr>
        <p:txBody>
          <a:bodyPr lIns="0" tIns="0" rIns="0" bIns="0"/>
          <a:lstStyle>
            <a:lvl1pPr>
              <a:defRPr sz="1400">
                <a:solidFill>
                  <a:schemeClr val="tx1"/>
                </a:solidFill>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stStyle>
          <a:p>
            <a:pPr lvl="0"/>
            <a:r>
              <a:rPr lang="zh-CN" altLang="en-US"/>
              <a:t>单击此处编辑母版文本样式</a:t>
            </a:r>
          </a:p>
          <a:p>
            <a:pPr lvl="1"/>
            <a:r>
              <a:rPr lang="zh-CN" altLang="en-US"/>
              <a:t>第二级</a:t>
            </a:r>
          </a:p>
        </p:txBody>
      </p:sp>
      <p:sp>
        <p:nvSpPr>
          <p:cNvPr id="10" name="Text Placeholder 2">
            <a:extLst>
              <a:ext uri="{FF2B5EF4-FFF2-40B4-BE49-F238E27FC236}">
                <a16:creationId xmlns:a16="http://schemas.microsoft.com/office/drawing/2014/main" id="{2894DB30-FB81-8C43-84D2-D602CEBBFCB8}"/>
              </a:ext>
            </a:extLst>
          </p:cNvPr>
          <p:cNvSpPr>
            <a:spLocks noGrp="1"/>
          </p:cNvSpPr>
          <p:nvPr>
            <p:ph type="body" sz="quarter" idx="11"/>
          </p:nvPr>
        </p:nvSpPr>
        <p:spPr>
          <a:xfrm>
            <a:off x="912855" y="6237532"/>
            <a:ext cx="1483104" cy="279014"/>
          </a:xfrm>
          <a:prstGeom prst="rect">
            <a:avLst/>
          </a:prstGeom>
        </p:spPr>
        <p:txBody>
          <a:bodyPr lIns="0" tIns="0" rIns="0" bIns="0"/>
          <a:lstStyle>
            <a:lvl1pPr>
              <a:defRPr sz="900">
                <a:solidFill>
                  <a:schemeClr val="tx1"/>
                </a:solidFill>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stStyle>
          <a:p>
            <a:pPr lvl="0"/>
            <a:r>
              <a:rPr lang="zh-CN" altLang="en-US"/>
              <a:t>单击此处编辑母版文本样式</a:t>
            </a:r>
          </a:p>
          <a:p>
            <a:pPr lvl="1"/>
            <a:r>
              <a:rPr lang="zh-CN" altLang="en-US"/>
              <a:t>第二级</a:t>
            </a:r>
          </a:p>
        </p:txBody>
      </p:sp>
      <p:sp>
        <p:nvSpPr>
          <p:cNvPr id="8" name="Subtitle 2">
            <a:extLst>
              <a:ext uri="{FF2B5EF4-FFF2-40B4-BE49-F238E27FC236}">
                <a16:creationId xmlns:a16="http://schemas.microsoft.com/office/drawing/2014/main" id="{85547E01-69EF-354E-A3D7-2F57B5B164C3}"/>
              </a:ext>
            </a:extLst>
          </p:cNvPr>
          <p:cNvSpPr>
            <a:spLocks noGrp="1"/>
          </p:cNvSpPr>
          <p:nvPr>
            <p:ph type="subTitle" idx="1" hasCustomPrompt="1"/>
          </p:nvPr>
        </p:nvSpPr>
        <p:spPr>
          <a:xfrm>
            <a:off x="894275" y="900634"/>
            <a:ext cx="6586025" cy="813866"/>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Arial" panose="020B0604020202020204" pitchFamily="34" charset="0"/>
                <a:ea typeface="Microsoft YaHei" panose="020B0503020204020204" pitchFamily="34" charset="-122"/>
                <a:cs typeface="Arial" panose="020B0604020202020204" pitchFamily="34" charset="0"/>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en-US" dirty="0"/>
              <a:t>Click to edit Master title style</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scend">
    <p:bg>
      <p:bgPr>
        <a:solidFill>
          <a:schemeClr val="tx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b="17902"/>
          <a:stretch/>
        </p:blipFill>
        <p:spPr>
          <a:xfrm>
            <a:off x="0" y="-74021"/>
            <a:ext cx="12197432" cy="5668718"/>
          </a:xfrm>
          <a:prstGeom prst="rect">
            <a:avLst/>
          </a:prstGeom>
        </p:spPr>
      </p:pic>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 name="Text Placeholder 2">
            <a:extLst>
              <a:ext uri="{FF2B5EF4-FFF2-40B4-BE49-F238E27FC236}">
                <a16:creationId xmlns:a16="http://schemas.microsoft.com/office/drawing/2014/main" id="{80221E27-F39A-5848-9F2D-07F8693DFAE1}"/>
              </a:ext>
            </a:extLst>
          </p:cNvPr>
          <p:cNvSpPr>
            <a:spLocks noGrp="1"/>
          </p:cNvSpPr>
          <p:nvPr>
            <p:ph type="body" sz="quarter" idx="10"/>
          </p:nvPr>
        </p:nvSpPr>
        <p:spPr>
          <a:xfrm>
            <a:off x="936005" y="1940429"/>
            <a:ext cx="6522800" cy="1148459"/>
          </a:xfrm>
          <a:prstGeom prst="rect">
            <a:avLst/>
          </a:prstGeom>
        </p:spPr>
        <p:txBody>
          <a:bodyPr lIns="0" tIns="0" rIns="0" bIns="0"/>
          <a:lstStyle>
            <a:lvl1pPr>
              <a:defRPr sz="1400">
                <a:solidFill>
                  <a:schemeClr val="tx1"/>
                </a:solidFill>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stStyle>
          <a:p>
            <a:pPr lvl="0"/>
            <a:r>
              <a:rPr lang="zh-CN" altLang="en-US"/>
              <a:t>单击此处编辑母版文本样式</a:t>
            </a:r>
          </a:p>
          <a:p>
            <a:pPr lvl="1"/>
            <a:r>
              <a:rPr lang="zh-CN" altLang="en-US"/>
              <a:t>第二级</a:t>
            </a:r>
          </a:p>
        </p:txBody>
      </p:sp>
      <p:sp>
        <p:nvSpPr>
          <p:cNvPr id="10" name="Text Placeholder 2">
            <a:extLst>
              <a:ext uri="{FF2B5EF4-FFF2-40B4-BE49-F238E27FC236}">
                <a16:creationId xmlns:a16="http://schemas.microsoft.com/office/drawing/2014/main" id="{C25CFD13-9C9C-6F4D-9AC2-E2D74CD60048}"/>
              </a:ext>
            </a:extLst>
          </p:cNvPr>
          <p:cNvSpPr>
            <a:spLocks noGrp="1"/>
          </p:cNvSpPr>
          <p:nvPr>
            <p:ph type="body" sz="quarter" idx="11"/>
          </p:nvPr>
        </p:nvSpPr>
        <p:spPr>
          <a:xfrm>
            <a:off x="912855" y="6237532"/>
            <a:ext cx="1483104" cy="279014"/>
          </a:xfrm>
          <a:prstGeom prst="rect">
            <a:avLst/>
          </a:prstGeom>
        </p:spPr>
        <p:txBody>
          <a:bodyPr lIns="0" tIns="0" rIns="0" bIns="0"/>
          <a:lstStyle>
            <a:lvl1pPr>
              <a:defRPr sz="900">
                <a:solidFill>
                  <a:schemeClr val="tx1"/>
                </a:solidFill>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stStyle>
          <a:p>
            <a:pPr lvl="0"/>
            <a:r>
              <a:rPr lang="zh-CN" altLang="en-US"/>
              <a:t>单击此处编辑母版文本样式</a:t>
            </a:r>
          </a:p>
          <a:p>
            <a:pPr lvl="1"/>
            <a:r>
              <a:rPr lang="zh-CN" altLang="en-US"/>
              <a:t>第二级</a:t>
            </a:r>
          </a:p>
        </p:txBody>
      </p:sp>
      <p:sp>
        <p:nvSpPr>
          <p:cNvPr id="11" name="Subtitle 2">
            <a:extLst>
              <a:ext uri="{FF2B5EF4-FFF2-40B4-BE49-F238E27FC236}">
                <a16:creationId xmlns:a16="http://schemas.microsoft.com/office/drawing/2014/main" id="{3BE97340-3746-2843-A081-908ECE911D81}"/>
              </a:ext>
            </a:extLst>
          </p:cNvPr>
          <p:cNvSpPr>
            <a:spLocks noGrp="1"/>
          </p:cNvSpPr>
          <p:nvPr>
            <p:ph type="subTitle" idx="1" hasCustomPrompt="1"/>
          </p:nvPr>
        </p:nvSpPr>
        <p:spPr>
          <a:xfrm>
            <a:off x="894275" y="900634"/>
            <a:ext cx="6586025" cy="813866"/>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Arial" panose="020B0604020202020204" pitchFamily="34" charset="0"/>
                <a:ea typeface="Microsoft YaHei" panose="020B0503020204020204" pitchFamily="34" charset="-122"/>
                <a:cs typeface="Arial" panose="020B0604020202020204" pitchFamily="34" charset="0"/>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en-US" dirty="0"/>
              <a:t>Click to edit Master title style</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zh-CN" altLang="en-US" dirty="0"/>
              <a:t>单击此处添加标题</a:t>
            </a:r>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512875"/>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406781077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zh-CN" altLang="en-US" dirty="0"/>
              <a:t>单击此处添加标题</a:t>
            </a:r>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512875"/>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124958919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599EA8-6349-3349-B5F3-BFB77398A869}"/>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tif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738613-2341-9046-8E35-A1048C744AF2}"/>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a:extLst>
              <a:ext uri="{FF2B5EF4-FFF2-40B4-BE49-F238E27FC236}">
                <a16:creationId xmlns:a16="http://schemas.microsoft.com/office/drawing/2014/main" id="{074948CB-D146-5247-A1C4-675148CE077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207076" y="5972665"/>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239436"/>
      </p:ext>
    </p:extLst>
  </p:cSld>
  <p:clrMap bg1="lt1" tx1="dk1" bg2="lt2" tx2="dk2" accent1="accent1" accent2="accent2" accent3="accent3" accent4="accent4" accent5="accent5" accent6="accent6" hlink="hlink" folHlink="folHlink"/>
  <p:sldLayoutIdLst>
    <p:sldLayoutId id="214748389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E886C4A9-2C5E-EC44-8D62-420DF3BE0B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97852" y="6325091"/>
            <a:ext cx="1270800" cy="275024"/>
          </a:xfrm>
          <a:prstGeom prst="rect">
            <a:avLst/>
          </a:prstGeom>
        </p:spPr>
      </p:pic>
      <p:grpSp>
        <p:nvGrpSpPr>
          <p:cNvPr id="47" name="Group 46">
            <a:extLst>
              <a:ext uri="{FF2B5EF4-FFF2-40B4-BE49-F238E27FC236}">
                <a16:creationId xmlns:a16="http://schemas.microsoft.com/office/drawing/2014/main" id="{E2171E79-11D3-8648-9BEA-3C7660378BC9}"/>
              </a:ext>
            </a:extLst>
          </p:cNvPr>
          <p:cNvGrpSpPr>
            <a:grpSpLocks noChangeAspect="1"/>
          </p:cNvGrpSpPr>
          <p:nvPr userDrawn="1"/>
        </p:nvGrpSpPr>
        <p:grpSpPr>
          <a:xfrm>
            <a:off x="12290469" y="2625389"/>
            <a:ext cx="1963324" cy="4233515"/>
            <a:chOff x="5343883" y="-48857"/>
            <a:chExt cx="3263588" cy="7037279"/>
          </a:xfrm>
        </p:grpSpPr>
        <p:sp>
          <p:nvSpPr>
            <p:cNvPr id="69" name="矩形 13">
              <a:extLst>
                <a:ext uri="{FF2B5EF4-FFF2-40B4-BE49-F238E27FC236}">
                  <a16:creationId xmlns:a16="http://schemas.microsoft.com/office/drawing/2014/main" id="{2056A118-9F13-2644-8C4D-19B83F915923}"/>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70" name="文本框 15">
              <a:extLst>
                <a:ext uri="{FF2B5EF4-FFF2-40B4-BE49-F238E27FC236}">
                  <a16:creationId xmlns:a16="http://schemas.microsoft.com/office/drawing/2014/main" id="{B22FD20B-FED1-F14A-B606-EFB600078EA5}"/>
                </a:ext>
              </a:extLst>
            </p:cNvPr>
            <p:cNvSpPr txBox="1"/>
            <p:nvPr userDrawn="1"/>
          </p:nvSpPr>
          <p:spPr>
            <a:xfrm>
              <a:off x="5352721" y="1694497"/>
              <a:ext cx="1636699" cy="204645"/>
            </a:xfrm>
            <a:prstGeom prst="rect">
              <a:avLst/>
            </a:prstGeom>
            <a:noFill/>
          </p:spPr>
          <p:txBody>
            <a:bodyPr wrap="square" lIns="0" tIns="0" rIns="0" bIns="0" rtlCol="0" anchor="b" anchorCtr="0">
              <a:spAutoFit/>
            </a:bodyPr>
            <a:lstStyle/>
            <a:p>
              <a:pPr algn="l">
                <a:lnSpc>
                  <a:spcPct val="100000"/>
                </a:lnSpc>
              </a:pPr>
              <a:r>
                <a:rPr kumimoji="1" lang="en-US" altLang="zh-CN" sz="800" dirty="0">
                  <a:solidFill>
                    <a:schemeClr val="tx1"/>
                  </a:solidFill>
                  <a:latin typeface="Arial" panose="020B0604020202020204" pitchFamily="34" charset="0"/>
                  <a:ea typeface="Microsoft YaHei" panose="020B0503020204020204" pitchFamily="34" charset="-122"/>
                  <a:cs typeface="Arial" panose="020B0604020202020204" pitchFamily="34" charset="0"/>
                </a:rPr>
                <a:t>Secondary Colors</a:t>
              </a:r>
              <a:endParaRPr kumimoji="1" lang="zh-CN" altLang="en-US" sz="800" dirty="0">
                <a:solidFill>
                  <a:schemeClr val="tx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71" name="矩形 13">
              <a:extLst>
                <a:ext uri="{FF2B5EF4-FFF2-40B4-BE49-F238E27FC236}">
                  <a16:creationId xmlns:a16="http://schemas.microsoft.com/office/drawing/2014/main" id="{1BDF5E4A-1867-8E41-834A-BEF7F7DBCA4B}"/>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72" name="矩形 13">
              <a:extLst>
                <a:ext uri="{FF2B5EF4-FFF2-40B4-BE49-F238E27FC236}">
                  <a16:creationId xmlns:a16="http://schemas.microsoft.com/office/drawing/2014/main" id="{C1206869-819B-184C-810B-151F92C62236}"/>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73" name="矩形 13">
              <a:extLst>
                <a:ext uri="{FF2B5EF4-FFF2-40B4-BE49-F238E27FC236}">
                  <a16:creationId xmlns:a16="http://schemas.microsoft.com/office/drawing/2014/main" id="{7532BB58-5C8F-B442-A115-B92066928429}"/>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74" name="矩形 13">
              <a:extLst>
                <a:ext uri="{FF2B5EF4-FFF2-40B4-BE49-F238E27FC236}">
                  <a16:creationId xmlns:a16="http://schemas.microsoft.com/office/drawing/2014/main" id="{19E144E8-C437-8E49-8068-D750BCB2B2F7}"/>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75" name="矩形 13">
              <a:extLst>
                <a:ext uri="{FF2B5EF4-FFF2-40B4-BE49-F238E27FC236}">
                  <a16:creationId xmlns:a16="http://schemas.microsoft.com/office/drawing/2014/main" id="{F707D190-CC54-CA46-946B-8609C53E3CB9}"/>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76" name="矩形 13">
              <a:extLst>
                <a:ext uri="{FF2B5EF4-FFF2-40B4-BE49-F238E27FC236}">
                  <a16:creationId xmlns:a16="http://schemas.microsoft.com/office/drawing/2014/main" id="{CA69D07A-4CB1-1C44-95EB-D5DD16C88C16}"/>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77" name="文本框 15">
              <a:extLst>
                <a:ext uri="{FF2B5EF4-FFF2-40B4-BE49-F238E27FC236}">
                  <a16:creationId xmlns:a16="http://schemas.microsoft.com/office/drawing/2014/main" id="{14051C33-7D8E-ED4E-A31B-8FAA52C8EDA5}"/>
                </a:ext>
              </a:extLst>
            </p:cNvPr>
            <p:cNvSpPr txBox="1"/>
            <p:nvPr userDrawn="1"/>
          </p:nvSpPr>
          <p:spPr>
            <a:xfrm>
              <a:off x="5343883" y="-48857"/>
              <a:ext cx="1358295" cy="204645"/>
            </a:xfrm>
            <a:prstGeom prst="rect">
              <a:avLst/>
            </a:prstGeom>
            <a:noFill/>
          </p:spPr>
          <p:txBody>
            <a:bodyPr wrap="square" lIns="0" tIns="0" rIns="0" bIns="0" rtlCol="0" anchor="b" anchorCtr="0">
              <a:spAutoFit/>
            </a:bodyPr>
            <a:lstStyle/>
            <a:p>
              <a:pPr algn="l">
                <a:lnSpc>
                  <a:spcPct val="100000"/>
                </a:lnSpc>
              </a:pPr>
              <a:r>
                <a:rPr kumimoji="1" lang="en-US" altLang="zh-CN" sz="800" dirty="0">
                  <a:solidFill>
                    <a:schemeClr val="tx1"/>
                  </a:solidFill>
                  <a:latin typeface="Arial" panose="020B0604020202020204" pitchFamily="34" charset="0"/>
                  <a:ea typeface="Microsoft YaHei" panose="020B0503020204020204" pitchFamily="34" charset="-122"/>
                  <a:cs typeface="Arial" panose="020B0604020202020204" pitchFamily="34" charset="0"/>
                </a:rPr>
                <a:t>Corporate Colors</a:t>
              </a:r>
              <a:endParaRPr kumimoji="1" lang="zh-CN" altLang="en-US" sz="800" dirty="0">
                <a:solidFill>
                  <a:schemeClr val="tx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78" name="矩形 13">
              <a:extLst>
                <a:ext uri="{FF2B5EF4-FFF2-40B4-BE49-F238E27FC236}">
                  <a16:creationId xmlns:a16="http://schemas.microsoft.com/office/drawing/2014/main" id="{697139C8-6378-7346-AA26-3DE355486404}"/>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79" name="矩形 13">
              <a:extLst>
                <a:ext uri="{FF2B5EF4-FFF2-40B4-BE49-F238E27FC236}">
                  <a16:creationId xmlns:a16="http://schemas.microsoft.com/office/drawing/2014/main" id="{F79CD551-CACB-A749-9460-B80C1456F4E8}"/>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80" name="矩形 13">
              <a:extLst>
                <a:ext uri="{FF2B5EF4-FFF2-40B4-BE49-F238E27FC236}">
                  <a16:creationId xmlns:a16="http://schemas.microsoft.com/office/drawing/2014/main" id="{659202D4-1C13-564B-AD21-AF809769236B}"/>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81" name="矩形 13">
              <a:extLst>
                <a:ext uri="{FF2B5EF4-FFF2-40B4-BE49-F238E27FC236}">
                  <a16:creationId xmlns:a16="http://schemas.microsoft.com/office/drawing/2014/main" id="{1D14C75E-3EEE-FA4D-8DA3-70B2C56F286F}"/>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82" name="矩形 13">
              <a:extLst>
                <a:ext uri="{FF2B5EF4-FFF2-40B4-BE49-F238E27FC236}">
                  <a16:creationId xmlns:a16="http://schemas.microsoft.com/office/drawing/2014/main" id="{9844BDEE-1453-9A40-B91C-2C526D59737B}"/>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83" name="矩形 13">
              <a:extLst>
                <a:ext uri="{FF2B5EF4-FFF2-40B4-BE49-F238E27FC236}">
                  <a16:creationId xmlns:a16="http://schemas.microsoft.com/office/drawing/2014/main" id="{533D13E9-5244-8E4F-9513-C00748CDDDF9}"/>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84" name="矩形 13">
              <a:extLst>
                <a:ext uri="{FF2B5EF4-FFF2-40B4-BE49-F238E27FC236}">
                  <a16:creationId xmlns:a16="http://schemas.microsoft.com/office/drawing/2014/main" id="{4EBE9DBF-E87C-4F4D-BBB1-81632C549613}"/>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85" name="矩形 13">
              <a:extLst>
                <a:ext uri="{FF2B5EF4-FFF2-40B4-BE49-F238E27FC236}">
                  <a16:creationId xmlns:a16="http://schemas.microsoft.com/office/drawing/2014/main" id="{422FC2B2-7928-F442-949E-D722F3DC9D01}"/>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86" name="矩形 13">
              <a:extLst>
                <a:ext uri="{FF2B5EF4-FFF2-40B4-BE49-F238E27FC236}">
                  <a16:creationId xmlns:a16="http://schemas.microsoft.com/office/drawing/2014/main" id="{5F38502B-99C0-4640-9E8D-7247A3238E22}"/>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87" name="矩形 13">
              <a:extLst>
                <a:ext uri="{FF2B5EF4-FFF2-40B4-BE49-F238E27FC236}">
                  <a16:creationId xmlns:a16="http://schemas.microsoft.com/office/drawing/2014/main" id="{1399EB62-5216-324F-B66C-AD6ED0004D51}"/>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88" name="矩形 13">
              <a:extLst>
                <a:ext uri="{FF2B5EF4-FFF2-40B4-BE49-F238E27FC236}">
                  <a16:creationId xmlns:a16="http://schemas.microsoft.com/office/drawing/2014/main" id="{DEDE780A-8050-FD48-B661-39532349131D}"/>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89" name="矩形 13">
              <a:extLst>
                <a:ext uri="{FF2B5EF4-FFF2-40B4-BE49-F238E27FC236}">
                  <a16:creationId xmlns:a16="http://schemas.microsoft.com/office/drawing/2014/main" id="{9BDB304C-5E40-9647-A3EF-75D9BFFB7E5B}"/>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90" name="矩形 13">
              <a:extLst>
                <a:ext uri="{FF2B5EF4-FFF2-40B4-BE49-F238E27FC236}">
                  <a16:creationId xmlns:a16="http://schemas.microsoft.com/office/drawing/2014/main" id="{EC3A6DD7-CCD1-0C4F-B8D4-3D01C9FFC289}"/>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91" name="矩形 13">
              <a:extLst>
                <a:ext uri="{FF2B5EF4-FFF2-40B4-BE49-F238E27FC236}">
                  <a16:creationId xmlns:a16="http://schemas.microsoft.com/office/drawing/2014/main" id="{FC3F3193-22C2-A847-A957-DFCCDA9D1D88}"/>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92" name="矩形 13">
              <a:extLst>
                <a:ext uri="{FF2B5EF4-FFF2-40B4-BE49-F238E27FC236}">
                  <a16:creationId xmlns:a16="http://schemas.microsoft.com/office/drawing/2014/main" id="{851DFAF5-0D1C-C64A-87B5-B0C9497BA3EB}"/>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93" name="矩形 13">
              <a:extLst>
                <a:ext uri="{FF2B5EF4-FFF2-40B4-BE49-F238E27FC236}">
                  <a16:creationId xmlns:a16="http://schemas.microsoft.com/office/drawing/2014/main" id="{57EB9D15-6C1C-8340-A5D0-43B865B5951C}"/>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94" name="矩形 13">
              <a:extLst>
                <a:ext uri="{FF2B5EF4-FFF2-40B4-BE49-F238E27FC236}">
                  <a16:creationId xmlns:a16="http://schemas.microsoft.com/office/drawing/2014/main" id="{2B29D96D-3B3D-B944-92CB-FE0973E33810}"/>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95" name="矩形 13">
              <a:extLst>
                <a:ext uri="{FF2B5EF4-FFF2-40B4-BE49-F238E27FC236}">
                  <a16:creationId xmlns:a16="http://schemas.microsoft.com/office/drawing/2014/main" id="{35D234AC-C1A2-7248-94C0-BB95C4DFE743}"/>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96" name="矩形 13">
              <a:extLst>
                <a:ext uri="{FF2B5EF4-FFF2-40B4-BE49-F238E27FC236}">
                  <a16:creationId xmlns:a16="http://schemas.microsoft.com/office/drawing/2014/main" id="{2C241EB7-09A9-7E40-9241-F2D47E53E1FF}"/>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97" name="矩形 13">
              <a:extLst>
                <a:ext uri="{FF2B5EF4-FFF2-40B4-BE49-F238E27FC236}">
                  <a16:creationId xmlns:a16="http://schemas.microsoft.com/office/drawing/2014/main" id="{63833C81-CC87-004C-AE5E-CB387B992636}"/>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98" name="矩形 13">
              <a:extLst>
                <a:ext uri="{FF2B5EF4-FFF2-40B4-BE49-F238E27FC236}">
                  <a16:creationId xmlns:a16="http://schemas.microsoft.com/office/drawing/2014/main" id="{77A96C4C-F3F3-484A-95BE-7E52C33A2FE2}"/>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99" name="矩形 13">
              <a:extLst>
                <a:ext uri="{FF2B5EF4-FFF2-40B4-BE49-F238E27FC236}">
                  <a16:creationId xmlns:a16="http://schemas.microsoft.com/office/drawing/2014/main" id="{66F0E6F8-F4D3-1B44-BB6D-F328A6CEA0C9}"/>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00" name="矩形 13">
              <a:extLst>
                <a:ext uri="{FF2B5EF4-FFF2-40B4-BE49-F238E27FC236}">
                  <a16:creationId xmlns:a16="http://schemas.microsoft.com/office/drawing/2014/main" id="{EEFEFB0D-48AF-8147-BDEB-B01E99ED82A7}"/>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190/233/238</a:t>
              </a:r>
            </a:p>
          </p:txBody>
        </p:sp>
        <p:sp>
          <p:nvSpPr>
            <p:cNvPr id="101" name="矩形 13">
              <a:extLst>
                <a:ext uri="{FF2B5EF4-FFF2-40B4-BE49-F238E27FC236}">
                  <a16:creationId xmlns:a16="http://schemas.microsoft.com/office/drawing/2014/main" id="{3F7C47B0-D4EF-7047-9B96-1169C593055C}"/>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02" name="矩形 13">
              <a:extLst>
                <a:ext uri="{FF2B5EF4-FFF2-40B4-BE49-F238E27FC236}">
                  <a16:creationId xmlns:a16="http://schemas.microsoft.com/office/drawing/2014/main" id="{26A0A468-A37D-824A-8DA2-0B437212E07E}"/>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03" name="矩形 13">
              <a:extLst>
                <a:ext uri="{FF2B5EF4-FFF2-40B4-BE49-F238E27FC236}">
                  <a16:creationId xmlns:a16="http://schemas.microsoft.com/office/drawing/2014/main" id="{B0E79B3A-2E5F-ED4F-AA3D-00B685B18CA9}"/>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0/0/0</a:t>
              </a:r>
            </a:p>
          </p:txBody>
        </p:sp>
        <p:sp>
          <p:nvSpPr>
            <p:cNvPr id="104" name="矩形 13">
              <a:extLst>
                <a:ext uri="{FF2B5EF4-FFF2-40B4-BE49-F238E27FC236}">
                  <a16:creationId xmlns:a16="http://schemas.microsoft.com/office/drawing/2014/main" id="{32D85E93-C860-B646-A67C-3D2FDCC07E8E}"/>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05" name="矩形 13">
              <a:extLst>
                <a:ext uri="{FF2B5EF4-FFF2-40B4-BE49-F238E27FC236}">
                  <a16:creationId xmlns:a16="http://schemas.microsoft.com/office/drawing/2014/main" id="{D9E271D3-C782-EA4B-B477-613B5CE7B0DA}"/>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6" name="矩形 13">
              <a:extLst>
                <a:ext uri="{FF2B5EF4-FFF2-40B4-BE49-F238E27FC236}">
                  <a16:creationId xmlns:a16="http://schemas.microsoft.com/office/drawing/2014/main" id="{3F3501FC-1CA1-714F-BF48-934C859FA443}"/>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7" name="矩形 13">
              <a:extLst>
                <a:ext uri="{FF2B5EF4-FFF2-40B4-BE49-F238E27FC236}">
                  <a16:creationId xmlns:a16="http://schemas.microsoft.com/office/drawing/2014/main" id="{55D4E001-16C8-3749-9816-95BDA789806E}"/>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8" name="矩形 13">
              <a:extLst>
                <a:ext uri="{FF2B5EF4-FFF2-40B4-BE49-F238E27FC236}">
                  <a16:creationId xmlns:a16="http://schemas.microsoft.com/office/drawing/2014/main" id="{77AD797E-A6D4-8148-B9A9-59A0D242F0FA}"/>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2388397" cy="230832"/>
          </a:xfrm>
          <a:prstGeom prst="rect">
            <a:avLst/>
          </a:prstGeom>
          <a:noFill/>
        </p:spPr>
        <p:txBody>
          <a:bodyPr wrap="square" rtlCol="0">
            <a:spAutoFit/>
          </a:bodyPr>
          <a:lstStyle/>
          <a:p>
            <a:r>
              <a:rPr lang="en-US" altLang="zh-CN" sz="900" b="0" kern="1200" baseline="0" dirty="0">
                <a:solidFill>
                  <a:srgbClr val="1D1D1B"/>
                </a:solidFill>
                <a:latin typeface="Arial" panose="020B0604020202020204" pitchFamily="34" charset="0"/>
                <a:ea typeface="+mn-ea"/>
                <a:cs typeface="Arial" panose="020B0604020202020204" pitchFamily="34" charset="0"/>
              </a:rPr>
              <a:t>Huawei Proprietary - Restricted Distribution</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00" dirty="0">
              <a:solidFill>
                <a:srgbClr val="1D1D1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056531"/>
      </p:ext>
    </p:extLst>
  </p:cSld>
  <p:clrMap bg1="lt1" tx1="dk1" bg2="lt2" tx2="dk2" accent1="accent1" accent2="accent2" accent3="accent3" accent4="accent4" accent5="accent5" accent6="accent6" hlink="hlink" folHlink="folHlink"/>
  <p:sldLayoutIdLst>
    <p:sldLayoutId id="2147483892"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CD1975-F435-0C43-9931-DC58CEAFFC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350" y="5239240"/>
            <a:ext cx="1875600" cy="405914"/>
          </a:xfrm>
          <a:prstGeom prst="rect">
            <a:avLst/>
          </a:prstGeom>
        </p:spPr>
      </p:pic>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7144" y="1474840"/>
            <a:ext cx="3984232" cy="2816080"/>
          </a:xfrm>
          <a:prstGeom prst="rect">
            <a:avLst/>
          </a:prstGeom>
          <a:noFill/>
        </p:spPr>
        <p:txBody>
          <a:bodyPr vert="horz" lIns="91440" tIns="45720" rIns="91440" bIns="45720" rtlCol="0" anchor="t">
            <a:normAutofit/>
          </a:bodyPr>
          <a:lstStyle/>
          <a:p>
            <a:r>
              <a:rPr lang="en-US" dirty="0"/>
              <a:t>Click to edit Master title style</a:t>
            </a:r>
          </a:p>
        </p:txBody>
      </p:sp>
      <p:sp>
        <p:nvSpPr>
          <p:cNvPr id="6" name="Text Placeholder 1">
            <a:extLst>
              <a:ext uri="{FF2B5EF4-FFF2-40B4-BE49-F238E27FC236}">
                <a16:creationId xmlns:a16="http://schemas.microsoft.com/office/drawing/2014/main" id="{A24FF637-3127-064E-84EE-A0C7EB5BEE96}"/>
              </a:ext>
            </a:extLst>
          </p:cNvPr>
          <p:cNvSpPr txBox="1">
            <a:spLocks/>
          </p:cNvSpPr>
          <p:nvPr userDrawn="1"/>
        </p:nvSpPr>
        <p:spPr>
          <a:xfrm>
            <a:off x="7979357" y="2343267"/>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Copyright©2018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9" name="Subtitle 6">
            <a:extLst>
              <a:ext uri="{FF2B5EF4-FFF2-40B4-BE49-F238E27FC236}">
                <a16:creationId xmlns:a16="http://schemas.microsoft.com/office/drawing/2014/main" id="{FBF16AD5-9EBA-8547-984B-E4E106BBD6C0}"/>
              </a:ext>
            </a:extLst>
          </p:cNvPr>
          <p:cNvSpPr txBox="1">
            <a:spLocks/>
          </p:cNvSpPr>
          <p:nvPr userDrawn="1"/>
        </p:nvSpPr>
        <p:spPr>
          <a:xfrm>
            <a:off x="7977672" y="1654431"/>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NUL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hyperlink" Target="https://arxiv.org/abs/2502.13685"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arxiv.org/pdf/2503.14456"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pdf/2306.14048"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hyperlink" Target="https://arxiv.org/pdf/2502.11089"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pdf/2306.14048"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hyperlink" Target="https://arxiv.org/pdf/2502.11089"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hyperlink" Target="https://arxiv.org/pdf/2502.11089" TargetMode="External"/><Relationship Id="rId4" Type="http://schemas.openxmlformats.org/officeDocument/2006/relationships/hyperlink" Target="https://arxiv.org/pdf/2306.1404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2501.08313"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pdf/2501.08313"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938131F-E767-8C4B-9C7A-D10F13F75A5D}"/>
              </a:ext>
            </a:extLst>
          </p:cNvPr>
          <p:cNvSpPr>
            <a:spLocks noGrp="1"/>
          </p:cNvSpPr>
          <p:nvPr>
            <p:ph type="body" sz="quarter" idx="11"/>
          </p:nvPr>
        </p:nvSpPr>
        <p:spPr/>
        <p:txBody>
          <a:bodyPr/>
          <a:lstStyle/>
          <a:p>
            <a:r>
              <a:rPr kumimoji="1" lang="en-US" altLang="zh-CN" dirty="0"/>
              <a:t>Security Level:</a:t>
            </a:r>
            <a:endParaRPr lang="en-US" dirty="0"/>
          </a:p>
          <a:p>
            <a:endParaRPr lang="en-US" dirty="0"/>
          </a:p>
        </p:txBody>
      </p:sp>
      <p:sp>
        <p:nvSpPr>
          <p:cNvPr id="6" name="Text Placeholder 5">
            <a:extLst>
              <a:ext uri="{FF2B5EF4-FFF2-40B4-BE49-F238E27FC236}">
                <a16:creationId xmlns:a16="http://schemas.microsoft.com/office/drawing/2014/main" id="{3E9716F5-BA15-8E49-87BC-A78702BC98E8}"/>
              </a:ext>
            </a:extLst>
          </p:cNvPr>
          <p:cNvSpPr>
            <a:spLocks noGrp="1"/>
          </p:cNvSpPr>
          <p:nvPr>
            <p:ph type="body" sz="quarter" idx="10"/>
          </p:nvPr>
        </p:nvSpPr>
        <p:spPr/>
        <p:txBody>
          <a:bodyPr/>
          <a:lstStyle/>
          <a:p>
            <a:r>
              <a:rPr kumimoji="1" lang="en-US" altLang="zh-CN" b="1" dirty="0">
                <a:latin typeface="Microsoft YaHei" panose="020B0503020204020204" pitchFamily="34" charset="-122"/>
              </a:rPr>
              <a:t>Department: Theory Lab, Huawei Hong Kong Research Center </a:t>
            </a:r>
          </a:p>
          <a:p>
            <a:endParaRPr kumimoji="1" lang="en-US" altLang="zh-CN" b="1" dirty="0">
              <a:latin typeface="Microsoft YaHei" panose="020B0503020204020204" pitchFamily="34" charset="-122"/>
            </a:endParaRPr>
          </a:p>
          <a:p>
            <a:r>
              <a:rPr kumimoji="1" lang="en-US" altLang="zh-CN" b="1" dirty="0">
                <a:latin typeface="Microsoft YaHei" panose="020B0503020204020204" pitchFamily="34" charset="-122"/>
              </a:rPr>
              <a:t>Author: Wenqi ZENG</a:t>
            </a:r>
          </a:p>
          <a:p>
            <a:endParaRPr kumimoji="1" lang="en-US" altLang="zh-CN" b="1" dirty="0">
              <a:latin typeface="Microsoft YaHei" panose="020B0503020204020204" pitchFamily="34" charset="-122"/>
            </a:endParaRPr>
          </a:p>
          <a:p>
            <a:r>
              <a:rPr kumimoji="1" lang="en-US" altLang="zh-CN" b="1" dirty="0">
                <a:latin typeface="Microsoft YaHei" panose="020B0503020204020204" pitchFamily="34" charset="-122"/>
              </a:rPr>
              <a:t>Date: 18/11</a:t>
            </a:r>
            <a:endParaRPr kumimoji="1" lang="zh-CN" altLang="en-US" b="1" dirty="0">
              <a:latin typeface="Microsoft YaHei" panose="020B0503020204020204" pitchFamily="34" charset="-122"/>
            </a:endParaRPr>
          </a:p>
        </p:txBody>
      </p:sp>
      <p:sp>
        <p:nvSpPr>
          <p:cNvPr id="8" name="副标题 7"/>
          <p:cNvSpPr>
            <a:spLocks noGrp="1"/>
          </p:cNvSpPr>
          <p:nvPr>
            <p:ph type="subTitle" idx="1"/>
          </p:nvPr>
        </p:nvSpPr>
        <p:spPr/>
        <p:txBody>
          <a:bodyPr>
            <a:normAutofit fontScale="70000" lnSpcReduction="20000"/>
          </a:bodyPr>
          <a:lstStyle/>
          <a:p>
            <a:r>
              <a:rPr lang="en-US" altLang="zh-CN" b="1" dirty="0">
                <a:latin typeface="Microsoft YaHei" panose="020B0503020204020204" pitchFamily="34" charset="-122"/>
              </a:rPr>
              <a:t>Exploring Efficient Architectures for LLMs</a:t>
            </a:r>
            <a:endParaRPr lang="zh-CN" altLang="en-US" b="1" dirty="0">
              <a:latin typeface="Microsoft YaHei" panose="020B0503020204020204" pitchFamily="34" charset="-122"/>
            </a:endParaRPr>
          </a:p>
        </p:txBody>
      </p:sp>
    </p:spTree>
    <p:extLst>
      <p:ext uri="{BB962C8B-B14F-4D97-AF65-F5344CB8AC3E}">
        <p14:creationId xmlns:p14="http://schemas.microsoft.com/office/powerpoint/2010/main" val="73990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206F3-7ED1-434A-9EB8-17A89BE54D2D}"/>
              </a:ext>
            </a:extLst>
          </p:cNvPr>
          <p:cNvSpPr txBox="1"/>
          <p:nvPr/>
        </p:nvSpPr>
        <p:spPr>
          <a:xfrm>
            <a:off x="477138" y="317553"/>
            <a:ext cx="10175150" cy="369332"/>
          </a:xfrm>
          <a:prstGeom prst="rect">
            <a:avLst/>
          </a:prstGeom>
          <a:noFill/>
        </p:spPr>
        <p:txBody>
          <a:bodyPr wrap="square" lIns="0" tIns="0" rIns="0" bIns="0" rtlCol="0">
            <a:spAutoFit/>
          </a:bodyPr>
          <a:lstStyle/>
          <a:p>
            <a:r>
              <a:rPr kumimoji="1" lang="en-US" altLang="zh-CN" sz="2400" b="1" dirty="0">
                <a:solidFill>
                  <a:srgbClr val="C00000"/>
                </a:solidFill>
                <a:latin typeface="Microsoft YaHei" panose="020B0503020204020204" pitchFamily="34" charset="-122"/>
                <a:ea typeface="Microsoft YaHei" panose="020B0503020204020204" pitchFamily="34" charset="-122"/>
              </a:rPr>
              <a:t>1.1 Linear Attention : From standard attention</a:t>
            </a:r>
          </a:p>
        </p:txBody>
      </p:sp>
      <p:sp>
        <p:nvSpPr>
          <p:cNvPr id="10" name="TextBox 9">
            <a:extLst>
              <a:ext uri="{FF2B5EF4-FFF2-40B4-BE49-F238E27FC236}">
                <a16:creationId xmlns:a16="http://schemas.microsoft.com/office/drawing/2014/main" id="{251354CD-B933-8E67-7AFE-4905C492CD06}"/>
              </a:ext>
            </a:extLst>
          </p:cNvPr>
          <p:cNvSpPr txBox="1"/>
          <p:nvPr/>
        </p:nvSpPr>
        <p:spPr>
          <a:xfrm>
            <a:off x="956274" y="977442"/>
            <a:ext cx="6099142" cy="369332"/>
          </a:xfrm>
          <a:prstGeom prst="rect">
            <a:avLst/>
          </a:prstGeom>
          <a:noFill/>
        </p:spPr>
        <p:txBody>
          <a:bodyPr wrap="square">
            <a:spAutoFit/>
          </a:bodyPr>
          <a:lstStyle/>
          <a:p>
            <a:r>
              <a:rPr kumimoji="1" lang="en-US" altLang="zh-CN" sz="1800" b="1" dirty="0">
                <a:solidFill>
                  <a:srgbClr val="C00000"/>
                </a:solidFill>
                <a:latin typeface="Microsoft YaHei" panose="020B0503020204020204" pitchFamily="34" charset="-122"/>
                <a:ea typeface="Microsoft YaHei" panose="020B0503020204020204" pitchFamily="34" charset="-122"/>
              </a:rPr>
              <a:t>Linear Attention =  Standard attention - </a:t>
            </a:r>
            <a:r>
              <a:rPr kumimoji="1" lang="en-US" altLang="zh-CN" sz="1800" b="1" dirty="0" err="1">
                <a:solidFill>
                  <a:srgbClr val="C00000"/>
                </a:solidFill>
                <a:latin typeface="Microsoft YaHei" panose="020B0503020204020204" pitchFamily="34" charset="-122"/>
                <a:ea typeface="Microsoft YaHei" panose="020B0503020204020204" pitchFamily="34" charset="-122"/>
              </a:rPr>
              <a:t>softmax</a:t>
            </a:r>
            <a:endParaRPr lang="en-US" dirty="0"/>
          </a:p>
        </p:txBody>
      </p:sp>
      <p:pic>
        <p:nvPicPr>
          <p:cNvPr id="3" name="Picture 2">
            <a:extLst>
              <a:ext uri="{FF2B5EF4-FFF2-40B4-BE49-F238E27FC236}">
                <a16:creationId xmlns:a16="http://schemas.microsoft.com/office/drawing/2014/main" id="{0B56C3F0-2AB4-0BFE-4FDE-A3873D509D99}"/>
              </a:ext>
            </a:extLst>
          </p:cNvPr>
          <p:cNvPicPr>
            <a:picLocks noChangeAspect="1"/>
          </p:cNvPicPr>
          <p:nvPr/>
        </p:nvPicPr>
        <p:blipFill>
          <a:blip r:embed="rId3"/>
          <a:stretch>
            <a:fillRect/>
          </a:stretch>
        </p:blipFill>
        <p:spPr>
          <a:xfrm>
            <a:off x="2713637" y="1637331"/>
            <a:ext cx="7666667" cy="3838095"/>
          </a:xfrm>
          <a:prstGeom prst="rect">
            <a:avLst/>
          </a:prstGeom>
        </p:spPr>
      </p:pic>
    </p:spTree>
    <p:extLst>
      <p:ext uri="{BB962C8B-B14F-4D97-AF65-F5344CB8AC3E}">
        <p14:creationId xmlns:p14="http://schemas.microsoft.com/office/powerpoint/2010/main" val="83324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206F3-7ED1-434A-9EB8-17A89BE54D2D}"/>
              </a:ext>
            </a:extLst>
          </p:cNvPr>
          <p:cNvSpPr txBox="1"/>
          <p:nvPr/>
        </p:nvSpPr>
        <p:spPr>
          <a:xfrm>
            <a:off x="401724" y="317553"/>
            <a:ext cx="6424456" cy="369332"/>
          </a:xfrm>
          <a:prstGeom prst="rect">
            <a:avLst/>
          </a:prstGeom>
          <a:noFill/>
        </p:spPr>
        <p:txBody>
          <a:bodyPr wrap="square" lIns="0" tIns="0" rIns="0" bIns="0" rtlCol="0">
            <a:spAutoFit/>
          </a:bodyPr>
          <a:lstStyle/>
          <a:p>
            <a:r>
              <a:rPr kumimoji="1" lang="en-US" altLang="zh-CN" sz="2400" b="1" dirty="0">
                <a:solidFill>
                  <a:srgbClr val="C00000"/>
                </a:solidFill>
                <a:latin typeface="Microsoft YaHei" panose="020B0503020204020204" pitchFamily="34" charset="-122"/>
                <a:ea typeface="Microsoft YaHei" panose="020B0503020204020204" pitchFamily="34" charset="-122"/>
              </a:rPr>
              <a:t>1.2 Linear Attention: From RNN 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929FB5C-D4EC-440E-BCDB-C19682F9E731}"/>
                  </a:ext>
                </a:extLst>
              </p:cNvPr>
              <p:cNvSpPr txBox="1"/>
              <p:nvPr/>
            </p:nvSpPr>
            <p:spPr>
              <a:xfrm>
                <a:off x="1200556" y="4611982"/>
                <a:ext cx="10400894" cy="1538883"/>
              </a:xfrm>
              <a:prstGeom prst="rect">
                <a:avLst/>
              </a:prstGeom>
              <a:noFill/>
            </p:spPr>
            <p:txBody>
              <a:bodyPr wrap="square" lIns="0" tIns="0" rIns="0" bIns="0" rtlCol="0">
                <a:spAutoFit/>
              </a:bodyPr>
              <a:lstStyle/>
              <a:p>
                <a:pPr algn="l"/>
                <a:r>
                  <a:rPr kumimoji="1" lang="en-US" altLang="en-US" sz="2000" dirty="0">
                    <a:solidFill>
                      <a:srgbClr val="000000"/>
                    </a:solidFill>
                    <a:latin typeface="Microsoft YaHei" panose="020B0503020204020204" pitchFamily="34" charset="-122"/>
                    <a:ea typeface="Microsoft YaHei" panose="020B0503020204020204" pitchFamily="34" charset="-122"/>
                  </a:rPr>
                  <a:t>Revisit RNN:</a:t>
                </a:r>
              </a:p>
              <a:p>
                <a:pPr algn="l"/>
                <a:endParaRPr kumimoji="1" lang="en-US" altLang="en-US" sz="2000" dirty="0">
                  <a:solidFill>
                    <a:srgbClr val="000000"/>
                  </a:solidFill>
                  <a:latin typeface="Microsoft YaHei" panose="020B0503020204020204" pitchFamily="34" charset="-122"/>
                  <a:ea typeface="Microsoft YaHei" panose="020B0503020204020204" pitchFamily="34" charset="-122"/>
                </a:endParaRPr>
              </a:p>
              <a:p>
                <a:pPr marL="342900" indent="-342900" algn="l">
                  <a:buFont typeface="Arial" panose="020B0604020202020204" pitchFamily="34" charset="0"/>
                  <a:buChar char="•"/>
                </a:pPr>
                <a:r>
                  <a:rPr kumimoji="1" lang="en-US" altLang="en-US" sz="2000" dirty="0">
                    <a:solidFill>
                      <a:srgbClr val="000000"/>
                    </a:solidFill>
                    <a:latin typeface="Microsoft YaHei" panose="020B0503020204020204" pitchFamily="34" charset="-122"/>
                    <a:ea typeface="Microsoft YaHei" panose="020B0503020204020204" pitchFamily="34" charset="-122"/>
                  </a:rPr>
                  <a:t>Training: linear complexity </a:t>
                </a:r>
                <a14:m>
                  <m:oMath xmlns:m="http://schemas.openxmlformats.org/officeDocument/2006/math">
                    <m:r>
                      <m:rPr>
                        <m:sty m:val="p"/>
                      </m:rPr>
                      <a:rPr kumimoji="1" lang="en-US" altLang="zh-CN" sz="2000" smtClean="0">
                        <a:solidFill>
                          <a:schemeClr val="accent1"/>
                        </a:solidFill>
                        <a:latin typeface="Cambria Math" panose="02040503050406030204" pitchFamily="18" charset="0"/>
                        <a:ea typeface="Microsoft YaHei" panose="020B0503020204020204" pitchFamily="34" charset="-122"/>
                      </a:rPr>
                      <m:t>O</m:t>
                    </m:r>
                    <m:r>
                      <a:rPr kumimoji="1" lang="en-US" altLang="zh-CN" sz="2000" smtClean="0">
                        <a:solidFill>
                          <a:schemeClr val="accent1"/>
                        </a:solidFill>
                        <a:latin typeface="Cambria Math" panose="02040503050406030204" pitchFamily="18" charset="0"/>
                        <a:ea typeface="Microsoft YaHei" panose="020B0503020204020204" pitchFamily="34" charset="-122"/>
                      </a:rPr>
                      <m:t>(</m:t>
                    </m:r>
                    <m:r>
                      <a:rPr kumimoji="1" lang="en-US" altLang="zh-CN" sz="2000" i="1">
                        <a:solidFill>
                          <a:schemeClr val="accent1"/>
                        </a:solidFill>
                        <a:latin typeface="Cambria Math" panose="02040503050406030204" pitchFamily="18" charset="0"/>
                        <a:ea typeface="Microsoft YaHei" panose="020B0503020204020204" pitchFamily="34" charset="-122"/>
                      </a:rPr>
                      <m:t>𝐿</m:t>
                    </m:r>
                    <m:r>
                      <a:rPr kumimoji="1" lang="en-US" altLang="zh-CN" sz="2000">
                        <a:solidFill>
                          <a:schemeClr val="accent1"/>
                        </a:solidFill>
                        <a:latin typeface="Cambria Math" panose="02040503050406030204" pitchFamily="18" charset="0"/>
                        <a:ea typeface="Microsoft YaHei" panose="020B0503020204020204" pitchFamily="34" charset="-122"/>
                      </a:rPr>
                      <m:t>)</m:t>
                    </m:r>
                  </m:oMath>
                </a14:m>
                <a:r>
                  <a:rPr kumimoji="1" lang="en-US" altLang="en-US" sz="2000" dirty="0">
                    <a:solidFill>
                      <a:srgbClr val="000000"/>
                    </a:solidFill>
                    <a:latin typeface="Microsoft YaHei" panose="020B0503020204020204" pitchFamily="34" charset="-122"/>
                    <a:ea typeface="Microsoft YaHei" panose="020B0503020204020204" pitchFamily="34" charset="-122"/>
                  </a:rPr>
                  <a:t>, however, traditional RNNs are not parallelizable.</a:t>
                </a:r>
              </a:p>
              <a:p>
                <a:pPr marL="342900" indent="-342900" algn="l">
                  <a:buFont typeface="Arial" panose="020B0604020202020204" pitchFamily="34" charset="0"/>
                  <a:buChar char="•"/>
                </a:pPr>
                <a:endParaRPr kumimoji="1" lang="en-US" altLang="en-US" sz="2000" dirty="0">
                  <a:solidFill>
                    <a:srgbClr val="000000"/>
                  </a:solidFill>
                  <a:latin typeface="Microsoft YaHei" panose="020B0503020204020204" pitchFamily="34" charset="-122"/>
                  <a:ea typeface="Microsoft YaHei" panose="020B0503020204020204" pitchFamily="34" charset="-122"/>
                </a:endParaRPr>
              </a:p>
              <a:p>
                <a:pPr marL="342900" indent="-342900" algn="l">
                  <a:buFont typeface="Arial" panose="020B0604020202020204" pitchFamily="34" charset="0"/>
                  <a:buChar char="•"/>
                </a:pPr>
                <a:r>
                  <a:rPr kumimoji="1" lang="en-US" altLang="zh-CN" sz="2000" dirty="0">
                    <a:solidFill>
                      <a:srgbClr val="000000"/>
                    </a:solidFill>
                    <a:latin typeface="Microsoft YaHei" panose="020B0503020204020204" pitchFamily="34" charset="-122"/>
                    <a:ea typeface="Microsoft YaHei" panose="020B0503020204020204" pitchFamily="34" charset="-122"/>
                  </a:rPr>
                  <a:t>Inference: constant memory </a:t>
                </a:r>
                <a14:m>
                  <m:oMath xmlns:m="http://schemas.openxmlformats.org/officeDocument/2006/math">
                    <m:r>
                      <m:rPr>
                        <m:sty m:val="p"/>
                      </m:rPr>
                      <a:rPr kumimoji="1" lang="en-US" altLang="zh-CN" sz="2000" smtClean="0">
                        <a:solidFill>
                          <a:schemeClr val="accent1"/>
                        </a:solidFill>
                        <a:latin typeface="Cambria Math" panose="02040503050406030204" pitchFamily="18" charset="0"/>
                        <a:ea typeface="Microsoft YaHei" panose="020B0503020204020204" pitchFamily="34" charset="-122"/>
                      </a:rPr>
                      <m:t>O</m:t>
                    </m:r>
                    <m:r>
                      <a:rPr kumimoji="1" lang="en-US" altLang="zh-CN" sz="2000" smtClean="0">
                        <a:solidFill>
                          <a:schemeClr val="accent1"/>
                        </a:solidFill>
                        <a:latin typeface="Cambria Math" panose="02040503050406030204" pitchFamily="18" charset="0"/>
                        <a:ea typeface="Microsoft YaHei" panose="020B0503020204020204" pitchFamily="34" charset="-122"/>
                      </a:rPr>
                      <m:t>(</m:t>
                    </m:r>
                    <m:r>
                      <a:rPr kumimoji="1" lang="en-US" altLang="zh-CN" sz="2000" b="0" i="1" smtClean="0">
                        <a:solidFill>
                          <a:schemeClr val="accent1"/>
                        </a:solidFill>
                        <a:latin typeface="Cambria Math" panose="02040503050406030204" pitchFamily="18" charset="0"/>
                        <a:ea typeface="Microsoft YaHei" panose="020B0503020204020204" pitchFamily="34" charset="-122"/>
                      </a:rPr>
                      <m:t>1</m:t>
                    </m:r>
                    <m:r>
                      <a:rPr kumimoji="1" lang="en-US" altLang="zh-CN" sz="2000">
                        <a:solidFill>
                          <a:schemeClr val="accent1"/>
                        </a:solidFill>
                        <a:latin typeface="Cambria Math" panose="02040503050406030204" pitchFamily="18" charset="0"/>
                        <a:ea typeface="Microsoft YaHei" panose="020B0503020204020204" pitchFamily="34" charset="-122"/>
                      </a:rPr>
                      <m:t>)</m:t>
                    </m:r>
                  </m:oMath>
                </a14:m>
                <a:endParaRPr kumimoji="1" lang="zh-CN" altLang="en-US" sz="2000" dirty="0">
                  <a:solidFill>
                    <a:srgbClr val="000000"/>
                  </a:solidFill>
                  <a:latin typeface="Microsoft YaHei" panose="020B0503020204020204" pitchFamily="34" charset="-122"/>
                  <a:ea typeface="Microsoft YaHei" panose="020B0503020204020204" pitchFamily="34" charset="-122"/>
                </a:endParaRPr>
              </a:p>
            </p:txBody>
          </p:sp>
        </mc:Choice>
        <mc:Fallback xmlns="">
          <p:sp>
            <p:nvSpPr>
              <p:cNvPr id="3" name="TextBox 2">
                <a:extLst>
                  <a:ext uri="{FF2B5EF4-FFF2-40B4-BE49-F238E27FC236}">
                    <a16:creationId xmlns:a16="http://schemas.microsoft.com/office/drawing/2014/main" id="{4929FB5C-D4EC-440E-BCDB-C19682F9E731}"/>
                  </a:ext>
                </a:extLst>
              </p:cNvPr>
              <p:cNvSpPr txBox="1">
                <a:spLocks noRot="1" noChangeAspect="1" noMove="1" noResize="1" noEditPoints="1" noAdjustHandles="1" noChangeArrowheads="1" noChangeShapeType="1" noTextEdit="1"/>
              </p:cNvSpPr>
              <p:nvPr/>
            </p:nvSpPr>
            <p:spPr>
              <a:xfrm>
                <a:off x="1200556" y="4611982"/>
                <a:ext cx="10400894" cy="1538883"/>
              </a:xfrm>
              <a:prstGeom prst="rect">
                <a:avLst/>
              </a:prstGeom>
              <a:blipFill>
                <a:blip r:embed="rId3"/>
                <a:stretch>
                  <a:fillRect l="-1524" t="-5159" b="-912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52E021A-5F74-8417-E9A3-F25AD2280008}"/>
              </a:ext>
            </a:extLst>
          </p:cNvPr>
          <p:cNvPicPr>
            <a:picLocks noChangeAspect="1"/>
          </p:cNvPicPr>
          <p:nvPr/>
        </p:nvPicPr>
        <p:blipFill>
          <a:blip r:embed="rId4"/>
          <a:stretch>
            <a:fillRect/>
          </a:stretch>
        </p:blipFill>
        <p:spPr>
          <a:xfrm>
            <a:off x="3018810" y="1368408"/>
            <a:ext cx="5523809" cy="2400000"/>
          </a:xfrm>
          <a:prstGeom prst="rect">
            <a:avLst/>
          </a:prstGeom>
        </p:spPr>
      </p:pic>
    </p:spTree>
    <p:extLst>
      <p:ext uri="{BB962C8B-B14F-4D97-AF65-F5344CB8AC3E}">
        <p14:creationId xmlns:p14="http://schemas.microsoft.com/office/powerpoint/2010/main" val="37249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206F3-7ED1-434A-9EB8-17A89BE54D2D}"/>
              </a:ext>
            </a:extLst>
          </p:cNvPr>
          <p:cNvSpPr txBox="1"/>
          <p:nvPr/>
        </p:nvSpPr>
        <p:spPr>
          <a:xfrm>
            <a:off x="401724" y="317553"/>
            <a:ext cx="6424456" cy="369332"/>
          </a:xfrm>
          <a:prstGeom prst="rect">
            <a:avLst/>
          </a:prstGeom>
          <a:noFill/>
        </p:spPr>
        <p:txBody>
          <a:bodyPr wrap="square" lIns="0" tIns="0" rIns="0" bIns="0" rtlCol="0">
            <a:spAutoFit/>
          </a:bodyPr>
          <a:lstStyle/>
          <a:p>
            <a:pPr algn="l"/>
            <a:r>
              <a:rPr kumimoji="1" lang="en-US" altLang="zh-CN" sz="2400" b="1" dirty="0">
                <a:solidFill>
                  <a:srgbClr val="C00000"/>
                </a:solidFill>
                <a:latin typeface="Microsoft YaHei" panose="020B0503020204020204" pitchFamily="34" charset="-122"/>
                <a:ea typeface="Microsoft YaHei" panose="020B0503020204020204" pitchFamily="34" charset="-122"/>
              </a:rPr>
              <a:t>1.2 Linear Attention: From RNN view</a:t>
            </a:r>
          </a:p>
        </p:txBody>
      </p:sp>
      <p:sp>
        <p:nvSpPr>
          <p:cNvPr id="3" name="TextBox 2">
            <a:extLst>
              <a:ext uri="{FF2B5EF4-FFF2-40B4-BE49-F238E27FC236}">
                <a16:creationId xmlns:a16="http://schemas.microsoft.com/office/drawing/2014/main" id="{4929FB5C-D4EC-440E-BCDB-C19682F9E731}"/>
              </a:ext>
            </a:extLst>
          </p:cNvPr>
          <p:cNvSpPr txBox="1"/>
          <p:nvPr/>
        </p:nvSpPr>
        <p:spPr>
          <a:xfrm>
            <a:off x="790142" y="947249"/>
            <a:ext cx="7795399" cy="307777"/>
          </a:xfrm>
          <a:prstGeom prst="rect">
            <a:avLst/>
          </a:prstGeom>
          <a:noFill/>
        </p:spPr>
        <p:txBody>
          <a:bodyPr wrap="square" lIns="0" tIns="0" rIns="0" bIns="0" rtlCol="0">
            <a:spAutoFit/>
          </a:bodyPr>
          <a:lstStyle/>
          <a:p>
            <a:pPr algn="l"/>
            <a:r>
              <a:rPr kumimoji="1" lang="en-US" altLang="en-US" sz="2000" dirty="0">
                <a:solidFill>
                  <a:srgbClr val="000000"/>
                </a:solidFill>
                <a:latin typeface="Microsoft YaHei" panose="020B0503020204020204" pitchFamily="34" charset="-122"/>
                <a:ea typeface="Microsoft YaHei" panose="020B0503020204020204" pitchFamily="34" charset="-122"/>
              </a:rPr>
              <a:t>Linear Attention = </a:t>
            </a:r>
            <a:r>
              <a:rPr kumimoji="1" lang="en-US" altLang="en-US" sz="2000" dirty="0">
                <a:solidFill>
                  <a:srgbClr val="FF0000"/>
                </a:solidFill>
                <a:latin typeface="Microsoft YaHei" panose="020B0503020204020204" pitchFamily="34" charset="-122"/>
                <a:ea typeface="Microsoft YaHei" panose="020B0503020204020204" pitchFamily="34" charset="-122"/>
              </a:rPr>
              <a:t>Linear RNN </a:t>
            </a:r>
            <a:r>
              <a:rPr kumimoji="1" lang="en-US" altLang="en-US" sz="2000" dirty="0">
                <a:solidFill>
                  <a:srgbClr val="000000"/>
                </a:solidFill>
                <a:latin typeface="Microsoft YaHei" panose="020B0503020204020204" pitchFamily="34" charset="-122"/>
                <a:ea typeface="Microsoft YaHei" panose="020B0503020204020204" pitchFamily="34" charset="-122"/>
              </a:rPr>
              <a:t>+ matrix-valued hidden states</a:t>
            </a:r>
            <a:endParaRPr kumimoji="1" lang="zh-CN" altLang="en-US" sz="2000" dirty="0">
              <a:solidFill>
                <a:srgbClr val="000000"/>
              </a:solidFill>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9B02F1A1-CBD7-94AB-E065-694037D75846}"/>
              </a:ext>
            </a:extLst>
          </p:cNvPr>
          <p:cNvPicPr>
            <a:picLocks noChangeAspect="1"/>
          </p:cNvPicPr>
          <p:nvPr/>
        </p:nvPicPr>
        <p:blipFill>
          <a:blip r:embed="rId3"/>
          <a:srcRect t="5786"/>
          <a:stretch/>
        </p:blipFill>
        <p:spPr>
          <a:xfrm>
            <a:off x="1072974" y="1408914"/>
            <a:ext cx="4300332" cy="2398115"/>
          </a:xfrm>
          <a:prstGeom prst="rect">
            <a:avLst/>
          </a:prstGeom>
        </p:spPr>
      </p:pic>
      <p:pic>
        <p:nvPicPr>
          <p:cNvPr id="8" name="Picture 7">
            <a:extLst>
              <a:ext uri="{FF2B5EF4-FFF2-40B4-BE49-F238E27FC236}">
                <a16:creationId xmlns:a16="http://schemas.microsoft.com/office/drawing/2014/main" id="{AAC363E2-8149-013F-C378-E019026DD1EC}"/>
              </a:ext>
            </a:extLst>
          </p:cNvPr>
          <p:cNvPicPr>
            <a:picLocks noChangeAspect="1"/>
          </p:cNvPicPr>
          <p:nvPr/>
        </p:nvPicPr>
        <p:blipFill>
          <a:blip r:embed="rId4"/>
          <a:stretch>
            <a:fillRect/>
          </a:stretch>
        </p:blipFill>
        <p:spPr>
          <a:xfrm>
            <a:off x="1246216" y="3960918"/>
            <a:ext cx="6204520" cy="2398115"/>
          </a:xfrm>
          <a:prstGeom prst="rect">
            <a:avLst/>
          </a:prstGeom>
        </p:spPr>
      </p:pic>
    </p:spTree>
    <p:extLst>
      <p:ext uri="{BB962C8B-B14F-4D97-AF65-F5344CB8AC3E}">
        <p14:creationId xmlns:p14="http://schemas.microsoft.com/office/powerpoint/2010/main" val="87990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206F3-7ED1-434A-9EB8-17A89BE54D2D}"/>
              </a:ext>
            </a:extLst>
          </p:cNvPr>
          <p:cNvSpPr txBox="1"/>
          <p:nvPr/>
        </p:nvSpPr>
        <p:spPr>
          <a:xfrm>
            <a:off x="401724" y="317553"/>
            <a:ext cx="9151350" cy="369332"/>
          </a:xfrm>
          <a:prstGeom prst="rect">
            <a:avLst/>
          </a:prstGeom>
          <a:noFill/>
        </p:spPr>
        <p:txBody>
          <a:bodyPr wrap="square" lIns="0" tIns="0" rIns="0" bIns="0" rtlCol="0">
            <a:spAutoFit/>
          </a:bodyPr>
          <a:lstStyle/>
          <a:p>
            <a:pPr algn="l"/>
            <a:r>
              <a:rPr kumimoji="1" lang="en-US" altLang="zh-CN" sz="2400" b="1" dirty="0">
                <a:solidFill>
                  <a:srgbClr val="C00000"/>
                </a:solidFill>
                <a:latin typeface="Microsoft YaHei" panose="020B0503020204020204" pitchFamily="34" charset="-122"/>
                <a:ea typeface="Microsoft YaHei" panose="020B0503020204020204" pitchFamily="34" charset="-122"/>
              </a:rPr>
              <a:t>1.3 Challenges in Linear Attention: </a:t>
            </a:r>
            <a:r>
              <a:rPr kumimoji="1" lang="en-US" altLang="en-US" sz="2400" b="1" dirty="0">
                <a:solidFill>
                  <a:srgbClr val="C00000"/>
                </a:solidFill>
                <a:latin typeface="Microsoft YaHei" panose="020B0503020204020204" pitchFamily="34" charset="-122"/>
                <a:ea typeface="Microsoft YaHei" panose="020B0503020204020204" pitchFamily="34" charset="-122"/>
              </a:rPr>
              <a:t>Instability</a:t>
            </a:r>
            <a:endParaRPr kumimoji="1" lang="en-US" altLang="zh-CN" sz="2400" b="1" dirty="0">
              <a:solidFill>
                <a:srgbClr val="C00000"/>
              </a:solidFill>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5B7350DA-490B-403A-E4CA-0991EC13A28B}"/>
              </a:ext>
            </a:extLst>
          </p:cNvPr>
          <p:cNvPicPr>
            <a:picLocks noChangeAspect="1"/>
          </p:cNvPicPr>
          <p:nvPr/>
        </p:nvPicPr>
        <p:blipFill>
          <a:blip r:embed="rId3"/>
          <a:stretch>
            <a:fillRect/>
          </a:stretch>
        </p:blipFill>
        <p:spPr>
          <a:xfrm>
            <a:off x="849658" y="1490479"/>
            <a:ext cx="7968665" cy="3635377"/>
          </a:xfrm>
          <a:prstGeom prst="rect">
            <a:avLst/>
          </a:prstGeom>
        </p:spPr>
      </p:pic>
    </p:spTree>
    <p:extLst>
      <p:ext uri="{BB962C8B-B14F-4D97-AF65-F5344CB8AC3E}">
        <p14:creationId xmlns:p14="http://schemas.microsoft.com/office/powerpoint/2010/main" val="113747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206F3-7ED1-434A-9EB8-17A89BE54D2D}"/>
              </a:ext>
            </a:extLst>
          </p:cNvPr>
          <p:cNvSpPr txBox="1"/>
          <p:nvPr/>
        </p:nvSpPr>
        <p:spPr>
          <a:xfrm>
            <a:off x="401723" y="317553"/>
            <a:ext cx="11004897" cy="369332"/>
          </a:xfrm>
          <a:prstGeom prst="rect">
            <a:avLst/>
          </a:prstGeom>
          <a:noFill/>
        </p:spPr>
        <p:txBody>
          <a:bodyPr wrap="square" lIns="0" tIns="0" rIns="0" bIns="0" rtlCol="0">
            <a:spAutoFit/>
          </a:bodyPr>
          <a:lstStyle/>
          <a:p>
            <a:pPr algn="l"/>
            <a:r>
              <a:rPr kumimoji="1" lang="en-US" altLang="zh-CN" sz="2400" b="1" dirty="0">
                <a:solidFill>
                  <a:srgbClr val="C00000"/>
                </a:solidFill>
                <a:latin typeface="Microsoft YaHei" panose="020B0503020204020204" pitchFamily="34" charset="-122"/>
                <a:ea typeface="Microsoft YaHei" panose="020B0503020204020204" pitchFamily="34" charset="-122"/>
              </a:rPr>
              <a:t>1.3 Challenges in Linear Attention: </a:t>
            </a:r>
            <a:r>
              <a:rPr kumimoji="1" lang="en-US" altLang="en-US" sz="2400" b="1" dirty="0">
                <a:solidFill>
                  <a:srgbClr val="C00000"/>
                </a:solidFill>
                <a:latin typeface="Microsoft YaHei" panose="020B0503020204020204" pitchFamily="34" charset="-122"/>
                <a:ea typeface="Microsoft YaHei" panose="020B0503020204020204" pitchFamily="34" charset="-122"/>
              </a:rPr>
              <a:t>Instability</a:t>
            </a:r>
            <a:endParaRPr kumimoji="1" lang="en-US" altLang="zh-CN" sz="2400" b="1" dirty="0">
              <a:solidFill>
                <a:srgbClr val="C00000"/>
              </a:solidFill>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FDEC4FB-40B0-C5CA-93BF-F18C39B38F60}"/>
              </a:ext>
            </a:extLst>
          </p:cNvPr>
          <p:cNvPicPr>
            <a:picLocks noChangeAspect="1"/>
          </p:cNvPicPr>
          <p:nvPr/>
        </p:nvPicPr>
        <p:blipFill>
          <a:blip r:embed="rId3"/>
          <a:stretch>
            <a:fillRect/>
          </a:stretch>
        </p:blipFill>
        <p:spPr>
          <a:xfrm>
            <a:off x="1015209" y="1931057"/>
            <a:ext cx="7314286" cy="3257143"/>
          </a:xfrm>
          <a:prstGeom prst="rect">
            <a:avLst/>
          </a:prstGeom>
        </p:spPr>
      </p:pic>
      <p:sp>
        <p:nvSpPr>
          <p:cNvPr id="6" name="TextBox 5">
            <a:extLst>
              <a:ext uri="{FF2B5EF4-FFF2-40B4-BE49-F238E27FC236}">
                <a16:creationId xmlns:a16="http://schemas.microsoft.com/office/drawing/2014/main" id="{7F909D3A-A684-1287-5DC4-3799593C94E6}"/>
              </a:ext>
            </a:extLst>
          </p:cNvPr>
          <p:cNvSpPr txBox="1"/>
          <p:nvPr/>
        </p:nvSpPr>
        <p:spPr>
          <a:xfrm>
            <a:off x="790142" y="947249"/>
            <a:ext cx="7795399" cy="307777"/>
          </a:xfrm>
          <a:prstGeom prst="rect">
            <a:avLst/>
          </a:prstGeom>
          <a:noFill/>
        </p:spPr>
        <p:txBody>
          <a:bodyPr wrap="square" lIns="0" tIns="0" rIns="0" bIns="0" rtlCol="0">
            <a:spAutoFit/>
          </a:bodyPr>
          <a:lstStyle/>
          <a:p>
            <a:pPr algn="l"/>
            <a:r>
              <a:rPr lang="en-US" sz="2000" dirty="0">
                <a:latin typeface="Microsoft YaHei" panose="020B0503020204020204" pitchFamily="34" charset="-122"/>
                <a:ea typeface="Microsoft YaHei" panose="020B0503020204020204" pitchFamily="34" charset="-122"/>
              </a:rPr>
              <a:t>A </a:t>
            </a:r>
            <a:r>
              <a:rPr lang="en-US" sz="2000" dirty="0">
                <a:solidFill>
                  <a:srgbClr val="FF0000"/>
                </a:solidFill>
                <a:latin typeface="Microsoft YaHei" panose="020B0503020204020204" pitchFamily="34" charset="-122"/>
                <a:ea typeface="Microsoft YaHei" panose="020B0503020204020204" pitchFamily="34" charset="-122"/>
              </a:rPr>
              <a:t>simple fix</a:t>
            </a:r>
            <a:r>
              <a:rPr lang="en-US" sz="2000" dirty="0">
                <a:latin typeface="Microsoft YaHei" panose="020B0503020204020204" pitchFamily="34" charset="-122"/>
                <a:ea typeface="Microsoft YaHei" panose="020B0503020204020204" pitchFamily="34" charset="-122"/>
              </a:rPr>
              <a:t>: linear attention with </a:t>
            </a:r>
            <a:r>
              <a:rPr lang="en-US" sz="2000" dirty="0">
                <a:solidFill>
                  <a:srgbClr val="C7000B"/>
                </a:solidFill>
                <a:latin typeface="Microsoft YaHei" panose="020B0503020204020204" pitchFamily="34" charset="-122"/>
                <a:ea typeface="Microsoft YaHei" panose="020B0503020204020204" pitchFamily="34" charset="-122"/>
              </a:rPr>
              <a:t>constant decay</a:t>
            </a:r>
            <a:endParaRPr kumimoji="1" lang="zh-CN" altLang="en-US" sz="2000" dirty="0">
              <a:solidFill>
                <a:srgbClr val="C7000B"/>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7598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206F3-7ED1-434A-9EB8-17A89BE54D2D}"/>
              </a:ext>
            </a:extLst>
          </p:cNvPr>
          <p:cNvSpPr txBox="1"/>
          <p:nvPr/>
        </p:nvSpPr>
        <p:spPr>
          <a:xfrm>
            <a:off x="401724" y="317553"/>
            <a:ext cx="10470868" cy="369332"/>
          </a:xfrm>
          <a:prstGeom prst="rect">
            <a:avLst/>
          </a:prstGeom>
          <a:noFill/>
        </p:spPr>
        <p:txBody>
          <a:bodyPr wrap="square" lIns="0" tIns="0" rIns="0" bIns="0" rtlCol="0">
            <a:spAutoFit/>
          </a:bodyPr>
          <a:lstStyle/>
          <a:p>
            <a:pPr algn="l"/>
            <a:r>
              <a:rPr kumimoji="1" lang="en-US" altLang="zh-CN" sz="2400" b="1" dirty="0">
                <a:solidFill>
                  <a:srgbClr val="C00000"/>
                </a:solidFill>
                <a:latin typeface="Microsoft YaHei" panose="020B0503020204020204" pitchFamily="34" charset="-122"/>
                <a:ea typeface="Microsoft YaHei" panose="020B0503020204020204" pitchFamily="34" charset="-122"/>
              </a:rPr>
              <a:t>1.3 Challenges in Linear Attention: </a:t>
            </a:r>
            <a:r>
              <a:rPr kumimoji="1" lang="en-US" altLang="en-US" sz="2400" b="1" dirty="0">
                <a:solidFill>
                  <a:srgbClr val="C00000"/>
                </a:solidFill>
                <a:latin typeface="Microsoft YaHei" panose="020B0503020204020204" pitchFamily="34" charset="-122"/>
                <a:ea typeface="Microsoft YaHei" panose="020B0503020204020204" pitchFamily="34" charset="-122"/>
              </a:rPr>
              <a:t>Instability</a:t>
            </a:r>
            <a:endParaRPr kumimoji="1" lang="en-US" altLang="zh-CN" sz="2400" b="1" dirty="0">
              <a:solidFill>
                <a:srgbClr val="C00000"/>
              </a:solidFill>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F909D3A-A684-1287-5DC4-3799593C94E6}"/>
              </a:ext>
            </a:extLst>
          </p:cNvPr>
          <p:cNvSpPr txBox="1"/>
          <p:nvPr/>
        </p:nvSpPr>
        <p:spPr>
          <a:xfrm>
            <a:off x="790142" y="947249"/>
            <a:ext cx="7795399" cy="307777"/>
          </a:xfrm>
          <a:prstGeom prst="rect">
            <a:avLst/>
          </a:prstGeom>
          <a:noFill/>
        </p:spPr>
        <p:txBody>
          <a:bodyPr wrap="square" lIns="0" tIns="0" rIns="0" bIns="0" rtlCol="0">
            <a:spAutoFit/>
          </a:bodyPr>
          <a:lstStyle/>
          <a:p>
            <a:pPr algn="l"/>
            <a:r>
              <a:rPr lang="en-US" sz="2000" dirty="0">
                <a:latin typeface="Microsoft YaHei" panose="020B0503020204020204" pitchFamily="34" charset="-122"/>
                <a:ea typeface="Microsoft YaHei" panose="020B0503020204020204" pitchFamily="34" charset="-122"/>
              </a:rPr>
              <a:t>A simple fix: linear attention with </a:t>
            </a:r>
            <a:r>
              <a:rPr lang="en-US" sz="2000" dirty="0">
                <a:solidFill>
                  <a:srgbClr val="C7000B"/>
                </a:solidFill>
                <a:latin typeface="Microsoft YaHei" panose="020B0503020204020204" pitchFamily="34" charset="-122"/>
                <a:ea typeface="Microsoft YaHei" panose="020B0503020204020204" pitchFamily="34" charset="-122"/>
              </a:rPr>
              <a:t>data-dependent decay</a:t>
            </a:r>
            <a:endParaRPr kumimoji="1" lang="zh-CN" altLang="en-US" sz="2000" dirty="0">
              <a:solidFill>
                <a:srgbClr val="C7000B"/>
              </a:solidFill>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E59CAF12-490E-F3C5-BA41-0A1A6AC6B542}"/>
              </a:ext>
            </a:extLst>
          </p:cNvPr>
          <p:cNvPicPr>
            <a:picLocks noChangeAspect="1"/>
          </p:cNvPicPr>
          <p:nvPr/>
        </p:nvPicPr>
        <p:blipFill>
          <a:blip r:embed="rId3"/>
          <a:stretch>
            <a:fillRect/>
          </a:stretch>
        </p:blipFill>
        <p:spPr>
          <a:xfrm>
            <a:off x="790142" y="1657571"/>
            <a:ext cx="7495238" cy="3542857"/>
          </a:xfrm>
          <a:prstGeom prst="rect">
            <a:avLst/>
          </a:prstGeom>
        </p:spPr>
      </p:pic>
    </p:spTree>
    <p:extLst>
      <p:ext uri="{BB962C8B-B14F-4D97-AF65-F5344CB8AC3E}">
        <p14:creationId xmlns:p14="http://schemas.microsoft.com/office/powerpoint/2010/main" val="330010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206F3-7ED1-434A-9EB8-17A89BE54D2D}"/>
              </a:ext>
            </a:extLst>
          </p:cNvPr>
          <p:cNvSpPr txBox="1"/>
          <p:nvPr/>
        </p:nvSpPr>
        <p:spPr>
          <a:xfrm>
            <a:off x="401724" y="317553"/>
            <a:ext cx="6424456" cy="369332"/>
          </a:xfrm>
          <a:prstGeom prst="rect">
            <a:avLst/>
          </a:prstGeom>
          <a:noFill/>
        </p:spPr>
        <p:txBody>
          <a:bodyPr wrap="square" lIns="0" tIns="0" rIns="0" bIns="0" rtlCol="0">
            <a:spAutoFit/>
          </a:bodyPr>
          <a:lstStyle/>
          <a:p>
            <a:pPr algn="l"/>
            <a:r>
              <a:rPr kumimoji="1" lang="en-US" altLang="zh-CN" sz="2400" b="1" dirty="0">
                <a:solidFill>
                  <a:srgbClr val="C00000"/>
                </a:solidFill>
                <a:latin typeface="Microsoft YaHei" panose="020B0503020204020204" pitchFamily="34" charset="-122"/>
                <a:ea typeface="Microsoft YaHei" panose="020B0503020204020204" pitchFamily="34" charset="-122"/>
              </a:rPr>
              <a:t>1.3 Challenges in Linear Attention</a:t>
            </a:r>
          </a:p>
        </p:txBody>
      </p:sp>
      <p:sp>
        <p:nvSpPr>
          <p:cNvPr id="6" name="TextBox 5">
            <a:extLst>
              <a:ext uri="{FF2B5EF4-FFF2-40B4-BE49-F238E27FC236}">
                <a16:creationId xmlns:a16="http://schemas.microsoft.com/office/drawing/2014/main" id="{7F909D3A-A684-1287-5DC4-3799593C94E6}"/>
              </a:ext>
            </a:extLst>
          </p:cNvPr>
          <p:cNvSpPr txBox="1"/>
          <p:nvPr/>
        </p:nvSpPr>
        <p:spPr>
          <a:xfrm>
            <a:off x="692171" y="947249"/>
            <a:ext cx="11238572" cy="307777"/>
          </a:xfrm>
          <a:prstGeom prst="rect">
            <a:avLst/>
          </a:prstGeom>
          <a:noFill/>
        </p:spPr>
        <p:txBody>
          <a:bodyPr wrap="square" lIns="0" tIns="0" rIns="0" bIns="0" rtlCol="0">
            <a:spAutoFit/>
          </a:bodyPr>
          <a:lstStyle/>
          <a:p>
            <a:pPr algn="l"/>
            <a:r>
              <a:rPr lang="en-US" sz="2000" dirty="0">
                <a:latin typeface="Microsoft YaHei" panose="020B0503020204020204" pitchFamily="34" charset="-122"/>
                <a:ea typeface="Microsoft YaHei" panose="020B0503020204020204" pitchFamily="34" charset="-122"/>
              </a:rPr>
              <a:t>A </a:t>
            </a:r>
            <a:r>
              <a:rPr lang="en-US" sz="2000" dirty="0">
                <a:solidFill>
                  <a:srgbClr val="C7000B"/>
                </a:solidFill>
                <a:latin typeface="Microsoft YaHei" panose="020B0503020204020204" pitchFamily="34" charset="-122"/>
                <a:ea typeface="Microsoft YaHei" panose="020B0503020204020204" pitchFamily="34" charset="-122"/>
              </a:rPr>
              <a:t>complicated fix</a:t>
            </a:r>
            <a:r>
              <a:rPr lang="en-US" sz="2000" dirty="0">
                <a:latin typeface="Microsoft YaHei" panose="020B0503020204020204" pitchFamily="34" charset="-122"/>
                <a:ea typeface="Microsoft YaHei" panose="020B0503020204020204" pitchFamily="34" charset="-122"/>
              </a:rPr>
              <a:t>: Linear attention optimizes a negative linear inner product loss via SGD</a:t>
            </a:r>
            <a:endParaRPr kumimoji="1" lang="zh-CN" altLang="en-US" sz="2000" dirty="0">
              <a:solidFill>
                <a:srgbClr val="000000"/>
              </a:solidFill>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7F501849-C596-9105-57B4-25EC3D7EC0CC}"/>
              </a:ext>
            </a:extLst>
          </p:cNvPr>
          <p:cNvPicPr>
            <a:picLocks noChangeAspect="1"/>
          </p:cNvPicPr>
          <p:nvPr/>
        </p:nvPicPr>
        <p:blipFill>
          <a:blip r:embed="rId3"/>
          <a:stretch>
            <a:fillRect/>
          </a:stretch>
        </p:blipFill>
        <p:spPr>
          <a:xfrm>
            <a:off x="1571117" y="1515390"/>
            <a:ext cx="7523809" cy="4390476"/>
          </a:xfrm>
          <a:prstGeom prst="rect">
            <a:avLst/>
          </a:prstGeom>
        </p:spPr>
      </p:pic>
      <p:sp>
        <p:nvSpPr>
          <p:cNvPr id="2" name="TextBox 1">
            <a:extLst>
              <a:ext uri="{FF2B5EF4-FFF2-40B4-BE49-F238E27FC236}">
                <a16:creationId xmlns:a16="http://schemas.microsoft.com/office/drawing/2014/main" id="{42861005-2983-BE52-F28D-8D32A9D53601}"/>
              </a:ext>
            </a:extLst>
          </p:cNvPr>
          <p:cNvSpPr txBox="1"/>
          <p:nvPr/>
        </p:nvSpPr>
        <p:spPr>
          <a:xfrm>
            <a:off x="401724" y="317553"/>
            <a:ext cx="10784018" cy="369332"/>
          </a:xfrm>
          <a:prstGeom prst="rect">
            <a:avLst/>
          </a:prstGeom>
          <a:noFill/>
        </p:spPr>
        <p:txBody>
          <a:bodyPr wrap="square" lIns="0" tIns="0" rIns="0" bIns="0" rtlCol="0">
            <a:spAutoFit/>
          </a:bodyPr>
          <a:lstStyle/>
          <a:p>
            <a:pPr algn="l"/>
            <a:r>
              <a:rPr kumimoji="1" lang="en-US" altLang="zh-CN" sz="2400" b="1" dirty="0">
                <a:solidFill>
                  <a:srgbClr val="C00000"/>
                </a:solidFill>
                <a:latin typeface="Microsoft YaHei" panose="020B0503020204020204" pitchFamily="34" charset="-122"/>
                <a:ea typeface="Microsoft YaHei" panose="020B0503020204020204" pitchFamily="34" charset="-122"/>
              </a:rPr>
              <a:t>1.3 Challenges in Linear Attention: Poor Performance</a:t>
            </a:r>
          </a:p>
        </p:txBody>
      </p:sp>
    </p:spTree>
    <p:extLst>
      <p:ext uri="{BB962C8B-B14F-4D97-AF65-F5344CB8AC3E}">
        <p14:creationId xmlns:p14="http://schemas.microsoft.com/office/powerpoint/2010/main" val="89556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206F3-7ED1-434A-9EB8-17A89BE54D2D}"/>
              </a:ext>
            </a:extLst>
          </p:cNvPr>
          <p:cNvSpPr txBox="1"/>
          <p:nvPr/>
        </p:nvSpPr>
        <p:spPr>
          <a:xfrm>
            <a:off x="401724" y="317553"/>
            <a:ext cx="6424456" cy="369332"/>
          </a:xfrm>
          <a:prstGeom prst="rect">
            <a:avLst/>
          </a:prstGeom>
          <a:noFill/>
        </p:spPr>
        <p:txBody>
          <a:bodyPr wrap="square" lIns="0" tIns="0" rIns="0" bIns="0" rtlCol="0">
            <a:spAutoFit/>
          </a:bodyPr>
          <a:lstStyle/>
          <a:p>
            <a:pPr algn="l"/>
            <a:r>
              <a:rPr kumimoji="1" lang="en-US" altLang="zh-CN" sz="2400" b="1" dirty="0">
                <a:solidFill>
                  <a:srgbClr val="C00000"/>
                </a:solidFill>
                <a:latin typeface="Microsoft YaHei" panose="020B0503020204020204" pitchFamily="34" charset="-122"/>
                <a:ea typeface="Microsoft YaHei" panose="020B0503020204020204" pitchFamily="34" charset="-122"/>
              </a:rPr>
              <a:t>1.3 Challenges in Linear Attention</a:t>
            </a:r>
          </a:p>
        </p:txBody>
      </p:sp>
      <p:sp>
        <p:nvSpPr>
          <p:cNvPr id="6" name="TextBox 5">
            <a:extLst>
              <a:ext uri="{FF2B5EF4-FFF2-40B4-BE49-F238E27FC236}">
                <a16:creationId xmlns:a16="http://schemas.microsoft.com/office/drawing/2014/main" id="{7F909D3A-A684-1287-5DC4-3799593C94E6}"/>
              </a:ext>
            </a:extLst>
          </p:cNvPr>
          <p:cNvSpPr txBox="1"/>
          <p:nvPr/>
        </p:nvSpPr>
        <p:spPr>
          <a:xfrm>
            <a:off x="692171" y="947249"/>
            <a:ext cx="11238572" cy="307777"/>
          </a:xfrm>
          <a:prstGeom prst="rect">
            <a:avLst/>
          </a:prstGeom>
          <a:noFill/>
        </p:spPr>
        <p:txBody>
          <a:bodyPr wrap="square" lIns="0" tIns="0" rIns="0" bIns="0" rtlCol="0">
            <a:spAutoFit/>
          </a:bodyPr>
          <a:lstStyle/>
          <a:p>
            <a:pPr algn="l"/>
            <a:r>
              <a:rPr lang="en-US" sz="2000" dirty="0">
                <a:latin typeface="Microsoft YaHei" panose="020B0503020204020204" pitchFamily="34" charset="-122"/>
                <a:ea typeface="Microsoft YaHei" panose="020B0503020204020204" pitchFamily="34" charset="-122"/>
              </a:rPr>
              <a:t>A complicated fix: Linear attention optimizes a online regression loss via SGD</a:t>
            </a:r>
            <a:endParaRPr kumimoji="1" lang="zh-CN" altLang="en-US" sz="2000" dirty="0">
              <a:solidFill>
                <a:srgbClr val="000000"/>
              </a:solidFill>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DACB8105-2DBB-16F8-F05A-7BE4A20CD15E}"/>
              </a:ext>
            </a:extLst>
          </p:cNvPr>
          <p:cNvPicPr>
            <a:picLocks noChangeAspect="1"/>
          </p:cNvPicPr>
          <p:nvPr/>
        </p:nvPicPr>
        <p:blipFill>
          <a:blip r:embed="rId3"/>
          <a:stretch>
            <a:fillRect/>
          </a:stretch>
        </p:blipFill>
        <p:spPr>
          <a:xfrm>
            <a:off x="1397722" y="1653176"/>
            <a:ext cx="7047619" cy="3819048"/>
          </a:xfrm>
          <a:prstGeom prst="rect">
            <a:avLst/>
          </a:prstGeom>
        </p:spPr>
      </p:pic>
      <p:sp>
        <p:nvSpPr>
          <p:cNvPr id="7" name="TextBox 6">
            <a:extLst>
              <a:ext uri="{FF2B5EF4-FFF2-40B4-BE49-F238E27FC236}">
                <a16:creationId xmlns:a16="http://schemas.microsoft.com/office/drawing/2014/main" id="{62F05718-B4D6-5E29-CCA4-DD0FB52CE458}"/>
              </a:ext>
            </a:extLst>
          </p:cNvPr>
          <p:cNvSpPr txBox="1"/>
          <p:nvPr/>
        </p:nvSpPr>
        <p:spPr>
          <a:xfrm>
            <a:off x="401724" y="317553"/>
            <a:ext cx="10784018" cy="369332"/>
          </a:xfrm>
          <a:prstGeom prst="rect">
            <a:avLst/>
          </a:prstGeom>
          <a:noFill/>
        </p:spPr>
        <p:txBody>
          <a:bodyPr wrap="square" lIns="0" tIns="0" rIns="0" bIns="0" rtlCol="0">
            <a:spAutoFit/>
          </a:bodyPr>
          <a:lstStyle/>
          <a:p>
            <a:pPr algn="l"/>
            <a:r>
              <a:rPr kumimoji="1" lang="en-US" altLang="zh-CN" sz="2400" b="1" dirty="0">
                <a:solidFill>
                  <a:srgbClr val="C00000"/>
                </a:solidFill>
                <a:latin typeface="Microsoft YaHei" panose="020B0503020204020204" pitchFamily="34" charset="-122"/>
                <a:ea typeface="Microsoft YaHei" panose="020B0503020204020204" pitchFamily="34" charset="-122"/>
              </a:rPr>
              <a:t>1.3 Challenges in Linear Attention: Poor Performance</a:t>
            </a:r>
          </a:p>
        </p:txBody>
      </p:sp>
    </p:spTree>
    <p:extLst>
      <p:ext uri="{BB962C8B-B14F-4D97-AF65-F5344CB8AC3E}">
        <p14:creationId xmlns:p14="http://schemas.microsoft.com/office/powerpoint/2010/main" val="68765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206F3-7ED1-434A-9EB8-17A89BE54D2D}"/>
              </a:ext>
            </a:extLst>
          </p:cNvPr>
          <p:cNvSpPr txBox="1"/>
          <p:nvPr/>
        </p:nvSpPr>
        <p:spPr>
          <a:xfrm>
            <a:off x="401724" y="317553"/>
            <a:ext cx="10784018" cy="369332"/>
          </a:xfrm>
          <a:prstGeom prst="rect">
            <a:avLst/>
          </a:prstGeom>
          <a:noFill/>
        </p:spPr>
        <p:txBody>
          <a:bodyPr wrap="square" lIns="0" tIns="0" rIns="0" bIns="0" rtlCol="0">
            <a:spAutoFit/>
          </a:bodyPr>
          <a:lstStyle/>
          <a:p>
            <a:pPr algn="l"/>
            <a:r>
              <a:rPr kumimoji="1" lang="en-US" altLang="zh-CN" sz="2400" b="1" dirty="0">
                <a:solidFill>
                  <a:srgbClr val="C00000"/>
                </a:solidFill>
                <a:latin typeface="Microsoft YaHei" panose="020B0503020204020204" pitchFamily="34" charset="-122"/>
                <a:ea typeface="Microsoft YaHei" panose="020B0503020204020204" pitchFamily="34" charset="-122"/>
              </a:rPr>
              <a:t>1.3 Challenges in Linear Attention: Poor Performance</a:t>
            </a:r>
          </a:p>
        </p:txBody>
      </p:sp>
      <p:sp>
        <p:nvSpPr>
          <p:cNvPr id="6" name="TextBox 5">
            <a:extLst>
              <a:ext uri="{FF2B5EF4-FFF2-40B4-BE49-F238E27FC236}">
                <a16:creationId xmlns:a16="http://schemas.microsoft.com/office/drawing/2014/main" id="{7F909D3A-A684-1287-5DC4-3799593C94E6}"/>
              </a:ext>
            </a:extLst>
          </p:cNvPr>
          <p:cNvSpPr txBox="1"/>
          <p:nvPr/>
        </p:nvSpPr>
        <p:spPr>
          <a:xfrm>
            <a:off x="692171" y="947249"/>
            <a:ext cx="11238572" cy="307777"/>
          </a:xfrm>
          <a:prstGeom prst="rect">
            <a:avLst/>
          </a:prstGeom>
          <a:noFill/>
        </p:spPr>
        <p:txBody>
          <a:bodyPr wrap="square" lIns="0" tIns="0" rIns="0" bIns="0" rtlCol="0">
            <a:spAutoFit/>
          </a:bodyPr>
          <a:lstStyle/>
          <a:p>
            <a:pPr algn="l"/>
            <a:r>
              <a:rPr lang="en-US" sz="2000" dirty="0">
                <a:latin typeface="Microsoft YaHei" panose="020B0503020204020204" pitchFamily="34" charset="-122"/>
                <a:ea typeface="Microsoft YaHei" panose="020B0503020204020204" pitchFamily="34" charset="-122"/>
              </a:rPr>
              <a:t>A complicated fix: Linear attention optimizes a online regression loss via SGD</a:t>
            </a:r>
            <a:endParaRPr kumimoji="1" lang="zh-CN" altLang="en-US" sz="2000" dirty="0">
              <a:solidFill>
                <a:srgbClr val="000000"/>
              </a:solidFill>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70B9E962-24F7-68D6-9528-210AC7F0BC7D}"/>
              </a:ext>
            </a:extLst>
          </p:cNvPr>
          <p:cNvPicPr>
            <a:picLocks noChangeAspect="1"/>
          </p:cNvPicPr>
          <p:nvPr/>
        </p:nvPicPr>
        <p:blipFill>
          <a:blip r:embed="rId3"/>
          <a:srcRect l="6315" t="12664" r="5937"/>
          <a:stretch/>
        </p:blipFill>
        <p:spPr>
          <a:xfrm>
            <a:off x="1784054" y="1674250"/>
            <a:ext cx="8187260" cy="4579921"/>
          </a:xfrm>
          <a:prstGeom prst="rect">
            <a:avLst/>
          </a:prstGeom>
        </p:spPr>
      </p:pic>
    </p:spTree>
    <p:extLst>
      <p:ext uri="{BB962C8B-B14F-4D97-AF65-F5344CB8AC3E}">
        <p14:creationId xmlns:p14="http://schemas.microsoft.com/office/powerpoint/2010/main" val="125310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206F3-7ED1-434A-9EB8-17A89BE54D2D}"/>
              </a:ext>
            </a:extLst>
          </p:cNvPr>
          <p:cNvSpPr txBox="1"/>
          <p:nvPr/>
        </p:nvSpPr>
        <p:spPr>
          <a:xfrm>
            <a:off x="401723" y="317553"/>
            <a:ext cx="11795039" cy="369332"/>
          </a:xfrm>
          <a:prstGeom prst="rect">
            <a:avLst/>
          </a:prstGeom>
          <a:noFill/>
        </p:spPr>
        <p:txBody>
          <a:bodyPr wrap="square" lIns="0" tIns="0" rIns="0" bIns="0" rtlCol="0">
            <a:spAutoFit/>
          </a:bodyPr>
          <a:lstStyle/>
          <a:p>
            <a:pPr algn="l"/>
            <a:r>
              <a:rPr kumimoji="1" lang="en-US" altLang="zh-CN" sz="2400" b="1" dirty="0">
                <a:solidFill>
                  <a:srgbClr val="C00000"/>
                </a:solidFill>
                <a:latin typeface="Microsoft YaHei" panose="020B0503020204020204" pitchFamily="34" charset="-122"/>
                <a:ea typeface="Microsoft YaHei" panose="020B0503020204020204" pitchFamily="34" charset="-122"/>
              </a:rPr>
              <a:t>1.3 Challenges in Linear Attention: </a:t>
            </a:r>
            <a:r>
              <a:rPr kumimoji="1" lang="en-US" sz="2400" b="1" dirty="0">
                <a:solidFill>
                  <a:srgbClr val="C00000"/>
                </a:solidFill>
                <a:latin typeface="Microsoft YaHei" panose="020B0503020204020204" pitchFamily="34" charset="-122"/>
                <a:ea typeface="Microsoft YaHei" panose="020B0503020204020204" pitchFamily="34" charset="-122"/>
              </a:rPr>
              <a:t>Engineering Optimization </a:t>
            </a:r>
            <a:endParaRPr kumimoji="1" lang="en-US" altLang="zh-CN" sz="2400" b="1" dirty="0">
              <a:solidFill>
                <a:srgbClr val="C00000"/>
              </a:solidFill>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A4460C9-8ECF-6634-A0B8-F695DC2D5B88}"/>
              </a:ext>
            </a:extLst>
          </p:cNvPr>
          <p:cNvPicPr>
            <a:picLocks noChangeAspect="1"/>
          </p:cNvPicPr>
          <p:nvPr/>
        </p:nvPicPr>
        <p:blipFill>
          <a:blip r:embed="rId3"/>
          <a:stretch>
            <a:fillRect/>
          </a:stretch>
        </p:blipFill>
        <p:spPr>
          <a:xfrm>
            <a:off x="1209681" y="4028286"/>
            <a:ext cx="3704408" cy="964461"/>
          </a:xfrm>
          <a:prstGeom prst="rect">
            <a:avLst/>
          </a:prstGeom>
        </p:spPr>
      </p:pic>
      <p:sp>
        <p:nvSpPr>
          <p:cNvPr id="7" name="TextBox 6">
            <a:extLst>
              <a:ext uri="{FF2B5EF4-FFF2-40B4-BE49-F238E27FC236}">
                <a16:creationId xmlns:a16="http://schemas.microsoft.com/office/drawing/2014/main" id="{9405B62B-1E90-0363-EC09-6B60F1245B44}"/>
              </a:ext>
            </a:extLst>
          </p:cNvPr>
          <p:cNvSpPr txBox="1"/>
          <p:nvPr/>
        </p:nvSpPr>
        <p:spPr>
          <a:xfrm>
            <a:off x="670617" y="3147949"/>
            <a:ext cx="10855527" cy="3385542"/>
          </a:xfrm>
          <a:prstGeom prst="rect">
            <a:avLst/>
          </a:prstGeom>
          <a:noFill/>
        </p:spPr>
        <p:txBody>
          <a:bodyPr wrap="square" lIns="0" tIns="0" rIns="0" bIns="0" rtlCol="0">
            <a:spAutoFit/>
          </a:bodyPr>
          <a:lstStyle/>
          <a:p>
            <a:pPr algn="l"/>
            <a:r>
              <a:rPr lang="en-US" sz="2000" dirty="0">
                <a:latin typeface="Microsoft YaHei" panose="020B0503020204020204" pitchFamily="34" charset="-122"/>
                <a:ea typeface="Microsoft YaHei" panose="020B0503020204020204" pitchFamily="34" charset="-122"/>
              </a:rPr>
              <a:t>Recurrent Form: </a:t>
            </a:r>
          </a:p>
          <a:p>
            <a:pPr algn="l"/>
            <a:endParaRPr lang="en-US" sz="2000" dirty="0">
              <a:latin typeface="Microsoft YaHei" panose="020B0503020204020204" pitchFamily="34" charset="-122"/>
              <a:ea typeface="Microsoft YaHei" panose="020B0503020204020204" pitchFamily="34" charset="-122"/>
            </a:endParaRPr>
          </a:p>
          <a:p>
            <a:pPr algn="l"/>
            <a:endParaRPr lang="en-US" sz="2000" dirty="0">
              <a:latin typeface="Microsoft YaHei" panose="020B0503020204020204" pitchFamily="34" charset="-122"/>
              <a:ea typeface="Microsoft YaHei" panose="020B0503020204020204" pitchFamily="34" charset="-122"/>
            </a:endParaRPr>
          </a:p>
          <a:p>
            <a:pPr algn="l"/>
            <a:endParaRPr lang="en-US" sz="2000" dirty="0">
              <a:latin typeface="Microsoft YaHei" panose="020B0503020204020204" pitchFamily="34" charset="-122"/>
              <a:ea typeface="Microsoft YaHei" panose="020B0503020204020204" pitchFamily="34" charset="-122"/>
            </a:endParaRPr>
          </a:p>
          <a:p>
            <a:pPr algn="l"/>
            <a:endParaRPr lang="en-US" sz="2000" dirty="0">
              <a:latin typeface="Microsoft YaHei" panose="020B0503020204020204" pitchFamily="34" charset="-122"/>
              <a:ea typeface="Microsoft YaHei" panose="020B0503020204020204" pitchFamily="34" charset="-122"/>
            </a:endParaRPr>
          </a:p>
          <a:p>
            <a:pPr algn="l"/>
            <a:endParaRPr lang="en-US" sz="2000" dirty="0">
              <a:latin typeface="Microsoft YaHei" panose="020B0503020204020204" pitchFamily="34" charset="-122"/>
              <a:ea typeface="Microsoft YaHei" panose="020B0503020204020204" pitchFamily="34" charset="-122"/>
            </a:endParaRPr>
          </a:p>
          <a:p>
            <a:pPr algn="l"/>
            <a:endParaRPr lang="en-US" sz="2000" dirty="0">
              <a:latin typeface="Microsoft YaHei" panose="020B0503020204020204" pitchFamily="34" charset="-122"/>
              <a:ea typeface="Microsoft YaHei" panose="020B0503020204020204" pitchFamily="34" charset="-122"/>
            </a:endParaRPr>
          </a:p>
          <a:p>
            <a:pPr marL="800140" lvl="1" indent="-342900">
              <a:buFont typeface="Arial" panose="020B0604020202020204" pitchFamily="34" charset="0"/>
              <a:buChar char="•"/>
            </a:pPr>
            <a:r>
              <a:rPr lang="en-US" sz="2000" dirty="0">
                <a:latin typeface="Microsoft YaHei" panose="020B0503020204020204" pitchFamily="34" charset="-122"/>
                <a:ea typeface="Microsoft YaHei" panose="020B0503020204020204" pitchFamily="34" charset="-122"/>
              </a:rPr>
              <a:t>Sequential computation limits parallelization opportunities.</a:t>
            </a:r>
          </a:p>
          <a:p>
            <a:pPr marL="800140" lvl="1" indent="-342900">
              <a:buFont typeface="Arial" panose="020B0604020202020204" pitchFamily="34" charset="0"/>
              <a:buChar char="•"/>
            </a:pPr>
            <a:endParaRPr lang="en-US" sz="2000" dirty="0">
              <a:latin typeface="Microsoft YaHei" panose="020B0503020204020204" pitchFamily="34" charset="-122"/>
              <a:ea typeface="Microsoft YaHei" panose="020B0503020204020204" pitchFamily="34" charset="-122"/>
            </a:endParaRPr>
          </a:p>
          <a:p>
            <a:pPr marL="800140" lvl="1" indent="-342900">
              <a:buFont typeface="Arial" panose="020B0604020202020204" pitchFamily="34" charset="0"/>
              <a:buChar char="•"/>
            </a:pPr>
            <a:r>
              <a:rPr kumimoji="1" lang="en-US" altLang="zh-CN" sz="2000" dirty="0">
                <a:solidFill>
                  <a:srgbClr val="000000"/>
                </a:solidFill>
                <a:latin typeface="Microsoft YaHei" panose="020B0503020204020204" pitchFamily="34" charset="-122"/>
                <a:ea typeface="Microsoft YaHei" panose="020B0503020204020204" pitchFamily="34" charset="-122"/>
              </a:rPr>
              <a:t>Poor GPU  utilization due to lack of matrix-multiply operations (even with parallel scan algorithms)</a:t>
            </a:r>
            <a:endParaRPr kumimoji="1" lang="zh-CN" altLang="en-US" sz="2000" dirty="0">
              <a:solidFill>
                <a:srgbClr val="000000"/>
              </a:solidFill>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0FE4CA97-8A0D-CC10-7D1A-713BF14BE76F}"/>
              </a:ext>
            </a:extLst>
          </p:cNvPr>
          <p:cNvPicPr>
            <a:picLocks noChangeAspect="1"/>
          </p:cNvPicPr>
          <p:nvPr/>
        </p:nvPicPr>
        <p:blipFill>
          <a:blip r:embed="rId4"/>
          <a:stretch>
            <a:fillRect/>
          </a:stretch>
        </p:blipFill>
        <p:spPr>
          <a:xfrm>
            <a:off x="1476170" y="1508109"/>
            <a:ext cx="3171429" cy="714286"/>
          </a:xfrm>
          <a:prstGeom prst="rect">
            <a:avLst/>
          </a:prstGeom>
        </p:spPr>
      </p:pic>
      <p:sp>
        <p:nvSpPr>
          <p:cNvPr id="10" name="TextBox 9">
            <a:extLst>
              <a:ext uri="{FF2B5EF4-FFF2-40B4-BE49-F238E27FC236}">
                <a16:creationId xmlns:a16="http://schemas.microsoft.com/office/drawing/2014/main" id="{F6CF4EB2-2C3F-FA2F-A880-12B653156EB6}"/>
              </a:ext>
            </a:extLst>
          </p:cNvPr>
          <p:cNvSpPr txBox="1"/>
          <p:nvPr/>
        </p:nvSpPr>
        <p:spPr>
          <a:xfrm>
            <a:off x="871478" y="1095810"/>
            <a:ext cx="10855527" cy="1538883"/>
          </a:xfrm>
          <a:prstGeom prst="rect">
            <a:avLst/>
          </a:prstGeom>
          <a:noFill/>
        </p:spPr>
        <p:txBody>
          <a:bodyPr wrap="square" lIns="0" tIns="0" rIns="0" bIns="0" rtlCol="0">
            <a:spAutoFit/>
          </a:bodyPr>
          <a:lstStyle/>
          <a:p>
            <a:pPr algn="l"/>
            <a:r>
              <a:rPr lang="en-US" sz="2000" dirty="0">
                <a:latin typeface="Microsoft YaHei" panose="020B0503020204020204" pitchFamily="34" charset="-122"/>
                <a:ea typeface="Microsoft YaHei" panose="020B0503020204020204" pitchFamily="34" charset="-122"/>
              </a:rPr>
              <a:t>Parallel Form: </a:t>
            </a:r>
          </a:p>
          <a:p>
            <a:pPr algn="l"/>
            <a:endParaRPr lang="en-US" sz="2000" dirty="0">
              <a:latin typeface="Microsoft YaHei" panose="020B0503020204020204" pitchFamily="34" charset="-122"/>
              <a:ea typeface="Microsoft YaHei" panose="020B0503020204020204" pitchFamily="34" charset="-122"/>
            </a:endParaRPr>
          </a:p>
          <a:p>
            <a:pPr algn="l"/>
            <a:endParaRPr lang="en-US" sz="2000" dirty="0">
              <a:latin typeface="Microsoft YaHei" panose="020B0503020204020204" pitchFamily="34" charset="-122"/>
              <a:ea typeface="Microsoft YaHei" panose="020B0503020204020204" pitchFamily="34" charset="-122"/>
            </a:endParaRPr>
          </a:p>
          <a:p>
            <a:pPr algn="l"/>
            <a:endParaRPr lang="en-US" sz="2000" dirty="0">
              <a:latin typeface="Microsoft YaHei" panose="020B0503020204020204" pitchFamily="34" charset="-122"/>
              <a:ea typeface="Microsoft YaHei" panose="020B0503020204020204" pitchFamily="34" charset="-122"/>
            </a:endParaRPr>
          </a:p>
          <a:p>
            <a:pPr marL="800140" lvl="1" indent="-342900">
              <a:buFont typeface="Arial" panose="020B0604020202020204" pitchFamily="34" charset="0"/>
              <a:buChar char="•"/>
            </a:pPr>
            <a:r>
              <a:rPr lang="en-US" sz="2000" dirty="0">
                <a:latin typeface="Microsoft YaHei" panose="020B0503020204020204" pitchFamily="34" charset="-122"/>
                <a:ea typeface="Microsoft YaHei" panose="020B0503020204020204" pitchFamily="34" charset="-122"/>
              </a:rPr>
              <a:t>Still quadratic in sequence length</a:t>
            </a:r>
            <a:endParaRPr kumimoji="1" lang="zh-CN" altLang="en-US" sz="2000"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6565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206F3-7ED1-434A-9EB8-17A89BE54D2D}"/>
              </a:ext>
            </a:extLst>
          </p:cNvPr>
          <p:cNvSpPr txBox="1"/>
          <p:nvPr/>
        </p:nvSpPr>
        <p:spPr>
          <a:xfrm>
            <a:off x="811923" y="456875"/>
            <a:ext cx="10153734" cy="369332"/>
          </a:xfrm>
          <a:prstGeom prst="rect">
            <a:avLst/>
          </a:prstGeom>
          <a:noFill/>
        </p:spPr>
        <p:txBody>
          <a:bodyPr wrap="square" lIns="0" tIns="0" rIns="0" bIns="0" rtlCol="0">
            <a:spAutoFit/>
          </a:bodyPr>
          <a:lstStyle/>
          <a:p>
            <a:pPr marL="11113" indent="0">
              <a:buNone/>
            </a:pPr>
            <a:r>
              <a:rPr kumimoji="1" lang="en-US" altLang="zh-CN" sz="2400" b="1" dirty="0">
                <a:solidFill>
                  <a:srgbClr val="C00000"/>
                </a:solidFill>
                <a:latin typeface="Microsoft YaHei" panose="020B0503020204020204" pitchFamily="34" charset="-122"/>
                <a:ea typeface="Microsoft YaHei" panose="020B0503020204020204" pitchFamily="34" charset="-122"/>
              </a:rPr>
              <a:t>The age of Pre-Training LLMs</a:t>
            </a:r>
            <a:endParaRPr kumimoji="1" lang="en-US" sz="2400" b="1" dirty="0">
              <a:solidFill>
                <a:srgbClr val="C00000"/>
              </a:solidFill>
              <a:latin typeface="Microsoft YaHei" panose="020B0503020204020204" pitchFamily="34" charset="-122"/>
              <a:ea typeface="Microsoft YaHei" panose="020B0503020204020204" pitchFamily="34" charset="-122"/>
            </a:endParaRPr>
          </a:p>
        </p:txBody>
      </p:sp>
      <p:sp>
        <p:nvSpPr>
          <p:cNvPr id="6" name="Content Placeholder 1">
            <a:extLst>
              <a:ext uri="{FF2B5EF4-FFF2-40B4-BE49-F238E27FC236}">
                <a16:creationId xmlns:a16="http://schemas.microsoft.com/office/drawing/2014/main" id="{5463D44C-AD64-4820-926A-388993EFB792}"/>
              </a:ext>
            </a:extLst>
          </p:cNvPr>
          <p:cNvSpPr txBox="1">
            <a:spLocks/>
          </p:cNvSpPr>
          <p:nvPr/>
        </p:nvSpPr>
        <p:spPr>
          <a:xfrm>
            <a:off x="811923" y="918540"/>
            <a:ext cx="8960744" cy="5933880"/>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11113" indent="0">
              <a:buNone/>
            </a:pPr>
            <a:endParaRPr lang="en-US" sz="1482" dirty="0"/>
          </a:p>
        </p:txBody>
      </p:sp>
      <p:sp>
        <p:nvSpPr>
          <p:cNvPr id="7" name="TextBox 6">
            <a:extLst>
              <a:ext uri="{FF2B5EF4-FFF2-40B4-BE49-F238E27FC236}">
                <a16:creationId xmlns:a16="http://schemas.microsoft.com/office/drawing/2014/main" id="{B7999391-52F3-7F48-47CD-CF0A70420A5D}"/>
              </a:ext>
            </a:extLst>
          </p:cNvPr>
          <p:cNvSpPr txBox="1"/>
          <p:nvPr/>
        </p:nvSpPr>
        <p:spPr>
          <a:xfrm>
            <a:off x="1095789" y="6071584"/>
            <a:ext cx="3242641" cy="230832"/>
          </a:xfrm>
          <a:prstGeom prst="rect">
            <a:avLst/>
          </a:prstGeom>
          <a:noFill/>
        </p:spPr>
        <p:txBody>
          <a:bodyPr wrap="square">
            <a:spAutoFit/>
          </a:bodyPr>
          <a:lstStyle/>
          <a:p>
            <a:r>
              <a:rPr lang="en-US" sz="900" i="1" dirty="0"/>
              <a:t>https://www.youtube.com/watch?v=1yvBqasHLZs</a:t>
            </a:r>
          </a:p>
        </p:txBody>
      </p:sp>
      <p:pic>
        <p:nvPicPr>
          <p:cNvPr id="9" name="Picture 8">
            <a:extLst>
              <a:ext uri="{FF2B5EF4-FFF2-40B4-BE49-F238E27FC236}">
                <a16:creationId xmlns:a16="http://schemas.microsoft.com/office/drawing/2014/main" id="{658C7AB5-0005-2743-7640-701D6A759D58}"/>
              </a:ext>
            </a:extLst>
          </p:cNvPr>
          <p:cNvPicPr>
            <a:picLocks noChangeAspect="1"/>
          </p:cNvPicPr>
          <p:nvPr/>
        </p:nvPicPr>
        <p:blipFill>
          <a:blip r:embed="rId3"/>
          <a:srcRect t="36829"/>
          <a:stretch/>
        </p:blipFill>
        <p:spPr>
          <a:xfrm>
            <a:off x="811923" y="2576385"/>
            <a:ext cx="8856044" cy="2777231"/>
          </a:xfrm>
          <a:prstGeom prst="rect">
            <a:avLst/>
          </a:prstGeom>
        </p:spPr>
      </p:pic>
      <p:sp>
        <p:nvSpPr>
          <p:cNvPr id="14" name="TextBox 13">
            <a:extLst>
              <a:ext uri="{FF2B5EF4-FFF2-40B4-BE49-F238E27FC236}">
                <a16:creationId xmlns:a16="http://schemas.microsoft.com/office/drawing/2014/main" id="{C51C6B85-AC3A-EC1A-2A32-276FFA6809F7}"/>
              </a:ext>
            </a:extLst>
          </p:cNvPr>
          <p:cNvSpPr txBox="1"/>
          <p:nvPr/>
        </p:nvSpPr>
        <p:spPr>
          <a:xfrm>
            <a:off x="1095788" y="1008799"/>
            <a:ext cx="9461375" cy="1477328"/>
          </a:xfrm>
          <a:prstGeom prst="rect">
            <a:avLst/>
          </a:prstGeom>
          <a:noFill/>
        </p:spPr>
        <p:txBody>
          <a:bodyPr wrap="square">
            <a:spAutoFit/>
          </a:bodyPr>
          <a:lstStyle/>
          <a:p>
            <a:pPr algn="l"/>
            <a:r>
              <a:rPr lang="en-US" sz="1800" dirty="0">
                <a:latin typeface="Microsoft YaHei" panose="020B0503020204020204" pitchFamily="34" charset="-122"/>
                <a:ea typeface="Microsoft YaHei" panose="020B0503020204020204" pitchFamily="34" charset="-122"/>
              </a:rPr>
              <a:t>Autoregressive models trained on text, big network, big datasets </a:t>
            </a:r>
          </a:p>
          <a:p>
            <a:pPr algn="l"/>
            <a:endParaRPr lang="en-US" sz="1800" dirty="0">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en-US" sz="1800" dirty="0">
                <a:latin typeface="Microsoft YaHei" panose="020B0503020204020204" pitchFamily="34" charset="-122"/>
                <a:ea typeface="Microsoft YaHei" panose="020B0503020204020204" pitchFamily="34" charset="-122"/>
              </a:rPr>
              <a:t>GPT-2 [Radford et al., 2019]</a:t>
            </a:r>
          </a:p>
          <a:p>
            <a:pPr marL="285750" indent="-285750" algn="l">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GPT-3 [Brown et al., 2020]</a:t>
            </a:r>
          </a:p>
          <a:p>
            <a:pPr marL="285750" indent="-285750" algn="l">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Scaling laws [Kaplan et al., 2020]</a:t>
            </a:r>
          </a:p>
        </p:txBody>
      </p:sp>
    </p:spTree>
    <p:extLst>
      <p:ext uri="{BB962C8B-B14F-4D97-AF65-F5344CB8AC3E}">
        <p14:creationId xmlns:p14="http://schemas.microsoft.com/office/powerpoint/2010/main" val="267750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206F3-7ED1-434A-9EB8-17A89BE54D2D}"/>
              </a:ext>
            </a:extLst>
          </p:cNvPr>
          <p:cNvSpPr txBox="1"/>
          <p:nvPr/>
        </p:nvSpPr>
        <p:spPr>
          <a:xfrm>
            <a:off x="401723" y="317553"/>
            <a:ext cx="11795039" cy="369332"/>
          </a:xfrm>
          <a:prstGeom prst="rect">
            <a:avLst/>
          </a:prstGeom>
          <a:noFill/>
        </p:spPr>
        <p:txBody>
          <a:bodyPr wrap="square" lIns="0" tIns="0" rIns="0" bIns="0" rtlCol="0">
            <a:spAutoFit/>
          </a:bodyPr>
          <a:lstStyle/>
          <a:p>
            <a:pPr algn="l"/>
            <a:r>
              <a:rPr kumimoji="1" lang="en-US" altLang="zh-CN" sz="2400" b="1" dirty="0">
                <a:solidFill>
                  <a:srgbClr val="C00000"/>
                </a:solidFill>
                <a:latin typeface="Microsoft YaHei" panose="020B0503020204020204" pitchFamily="34" charset="-122"/>
                <a:ea typeface="Microsoft YaHei" panose="020B0503020204020204" pitchFamily="34" charset="-122"/>
              </a:rPr>
              <a:t>1.3 Challenges in Linear Attention: </a:t>
            </a:r>
            <a:r>
              <a:rPr kumimoji="1" lang="en-US" sz="2400" b="1" dirty="0">
                <a:solidFill>
                  <a:srgbClr val="C00000"/>
                </a:solidFill>
                <a:latin typeface="Microsoft YaHei" panose="020B0503020204020204" pitchFamily="34" charset="-122"/>
                <a:ea typeface="Microsoft YaHei" panose="020B0503020204020204" pitchFamily="34" charset="-122"/>
              </a:rPr>
              <a:t>Engineering Optimization </a:t>
            </a:r>
            <a:endParaRPr kumimoji="1" lang="en-US" altLang="zh-CN" sz="2400" b="1" dirty="0">
              <a:solidFill>
                <a:srgbClr val="C00000"/>
              </a:solidFill>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F6CF4EB2-2C3F-FA2F-A880-12B653156EB6}"/>
              </a:ext>
            </a:extLst>
          </p:cNvPr>
          <p:cNvSpPr txBox="1"/>
          <p:nvPr/>
        </p:nvSpPr>
        <p:spPr>
          <a:xfrm>
            <a:off x="670617" y="928808"/>
            <a:ext cx="10855527" cy="307777"/>
          </a:xfrm>
          <a:prstGeom prst="rect">
            <a:avLst/>
          </a:prstGeom>
          <a:noFill/>
        </p:spPr>
        <p:txBody>
          <a:bodyPr wrap="square" lIns="0" tIns="0" rIns="0" bIns="0" rtlCol="0">
            <a:spAutoFit/>
          </a:bodyPr>
          <a:lstStyle/>
          <a:p>
            <a:r>
              <a:rPr lang="en-US" sz="2000" dirty="0">
                <a:latin typeface="Microsoft YaHei" panose="020B0503020204020204" pitchFamily="34" charset="-122"/>
                <a:ea typeface="Microsoft YaHei" panose="020B0503020204020204" pitchFamily="34" charset="-122"/>
              </a:rPr>
              <a:t> Engineering Optimization of Linear Architecture: </a:t>
            </a:r>
            <a:r>
              <a:rPr lang="en-US" altLang="zh-CN" sz="2000" dirty="0">
                <a:latin typeface="Microsoft YaHei" panose="020B0503020204020204" pitchFamily="34" charset="-122"/>
                <a:ea typeface="Microsoft YaHei" panose="020B0503020204020204" pitchFamily="34" charset="-122"/>
              </a:rPr>
              <a:t>Chunk-wise parallelism</a:t>
            </a:r>
          </a:p>
        </p:txBody>
      </p:sp>
      <p:grpSp>
        <p:nvGrpSpPr>
          <p:cNvPr id="2" name="Group 1">
            <a:extLst>
              <a:ext uri="{FF2B5EF4-FFF2-40B4-BE49-F238E27FC236}">
                <a16:creationId xmlns:a16="http://schemas.microsoft.com/office/drawing/2014/main" id="{4D4F73CB-7017-5F5F-902B-0CC7E36CF7AE}"/>
              </a:ext>
            </a:extLst>
          </p:cNvPr>
          <p:cNvGrpSpPr/>
          <p:nvPr/>
        </p:nvGrpSpPr>
        <p:grpSpPr>
          <a:xfrm>
            <a:off x="1700103" y="1750338"/>
            <a:ext cx="6479392" cy="2007926"/>
            <a:chOff x="6881340" y="2103699"/>
            <a:chExt cx="4774058" cy="1699286"/>
          </a:xfrm>
        </p:grpSpPr>
        <p:pic>
          <p:nvPicPr>
            <p:cNvPr id="3" name="Picture 2">
              <a:extLst>
                <a:ext uri="{FF2B5EF4-FFF2-40B4-BE49-F238E27FC236}">
                  <a16:creationId xmlns:a16="http://schemas.microsoft.com/office/drawing/2014/main" id="{F3724897-6E16-F7E8-CF0E-803FEAAB8C98}"/>
                </a:ext>
              </a:extLst>
            </p:cNvPr>
            <p:cNvPicPr>
              <a:picLocks noChangeAspect="1"/>
            </p:cNvPicPr>
            <p:nvPr/>
          </p:nvPicPr>
          <p:blipFill rotWithShape="1">
            <a:blip r:embed="rId3"/>
            <a:srcRect t="15259" b="50835"/>
            <a:stretch/>
          </p:blipFill>
          <p:spPr>
            <a:xfrm>
              <a:off x="6881340" y="2129925"/>
              <a:ext cx="4774058" cy="1662808"/>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968013F-A36F-1EF0-2FD1-4070CD6B5EE9}"/>
                    </a:ext>
                  </a:extLst>
                </p:cNvPr>
                <p:cNvSpPr txBox="1"/>
                <p:nvPr/>
              </p:nvSpPr>
              <p:spPr>
                <a:xfrm>
                  <a:off x="7088852" y="2103699"/>
                  <a:ext cx="663278" cy="3294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𝑆</m:t>
                            </m:r>
                          </m:e>
                          <m:sub>
                            <m:d>
                              <m:dPr>
                                <m:begChr m:val="["/>
                                <m:endChr m:val="]"/>
                                <m:ctrlPr>
                                  <a:rPr kumimoji="1" lang="en-US" altLang="zh-CN" i="1">
                                    <a:latin typeface="Cambria Math" panose="02040503050406030204" pitchFamily="18" charset="0"/>
                                  </a:rPr>
                                </m:ctrlPr>
                              </m:dPr>
                              <m:e>
                                <m:r>
                                  <a:rPr kumimoji="1" lang="en-US" altLang="zh-CN" i="1">
                                    <a:latin typeface="Cambria Math" panose="02040503050406030204" pitchFamily="18" charset="0"/>
                                  </a:rPr>
                                  <m:t>𝑖</m:t>
                                </m:r>
                              </m:e>
                            </m:d>
                          </m:sub>
                        </m:sSub>
                      </m:oMath>
                    </m:oMathPara>
                  </a14:m>
                  <a:endParaRPr lang="en-US" dirty="0"/>
                </a:p>
              </p:txBody>
            </p:sp>
          </mc:Choice>
          <mc:Fallback>
            <p:sp>
              <p:nvSpPr>
                <p:cNvPr id="6" name="TextBox 5">
                  <a:extLst>
                    <a:ext uri="{FF2B5EF4-FFF2-40B4-BE49-F238E27FC236}">
                      <a16:creationId xmlns:a16="http://schemas.microsoft.com/office/drawing/2014/main" id="{D968013F-A36F-1EF0-2FD1-4070CD6B5EE9}"/>
                    </a:ext>
                  </a:extLst>
                </p:cNvPr>
                <p:cNvSpPr txBox="1">
                  <a:spLocks noRot="1" noChangeAspect="1" noMove="1" noResize="1" noEditPoints="1" noAdjustHandles="1" noChangeArrowheads="1" noChangeShapeType="1" noTextEdit="1"/>
                </p:cNvSpPr>
                <p:nvPr/>
              </p:nvSpPr>
              <p:spPr>
                <a:xfrm>
                  <a:off x="7088852" y="2103699"/>
                  <a:ext cx="663278" cy="32949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3408F7-F6AB-85B9-7EEF-FDDB09BFEE69}"/>
                    </a:ext>
                  </a:extLst>
                </p:cNvPr>
                <p:cNvSpPr txBox="1"/>
                <p:nvPr/>
              </p:nvSpPr>
              <p:spPr>
                <a:xfrm>
                  <a:off x="8253436" y="3379471"/>
                  <a:ext cx="1131739" cy="4235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smtClean="0">
                                <a:solidFill>
                                  <a:srgbClr val="7030A0"/>
                                </a:solidFill>
                                <a:latin typeface="Cambria Math" panose="02040503050406030204" pitchFamily="18" charset="0"/>
                                <a:ea typeface="Microsoft YaHei" panose="020B0503020204020204" pitchFamily="34" charset="-122"/>
                              </a:rPr>
                            </m:ctrlPr>
                          </m:sSubPr>
                          <m:e>
                            <m:r>
                              <a:rPr kumimoji="1" lang="en-US" altLang="zh-CN" sz="1800" i="1">
                                <a:solidFill>
                                  <a:srgbClr val="7030A0"/>
                                </a:solidFill>
                                <a:latin typeface="Cambria Math" panose="02040503050406030204" pitchFamily="18" charset="0"/>
                                <a:ea typeface="Microsoft YaHei" panose="020B0503020204020204" pitchFamily="34" charset="-122"/>
                              </a:rPr>
                              <m:t>𝑣</m:t>
                            </m:r>
                          </m:e>
                          <m:sub>
                            <m:d>
                              <m:dPr>
                                <m:begChr m:val="["/>
                                <m:endChr m:val="]"/>
                                <m:ctrlPr>
                                  <a:rPr kumimoji="1" lang="en-US" altLang="zh-CN" i="1">
                                    <a:solidFill>
                                      <a:srgbClr val="7030A0"/>
                                    </a:solidFill>
                                    <a:latin typeface="Cambria Math" panose="02040503050406030204" pitchFamily="18" charset="0"/>
                                  </a:rPr>
                                </m:ctrlPr>
                              </m:dPr>
                              <m:e>
                                <m:r>
                                  <a:rPr kumimoji="1" lang="en-US" altLang="zh-CN" i="1">
                                    <a:solidFill>
                                      <a:srgbClr val="7030A0"/>
                                    </a:solidFill>
                                    <a:latin typeface="Cambria Math" panose="02040503050406030204" pitchFamily="18" charset="0"/>
                                  </a:rPr>
                                  <m:t>𝑖</m:t>
                                </m:r>
                              </m:e>
                            </m:d>
                          </m:sub>
                        </m:sSub>
                        <m:r>
                          <a:rPr kumimoji="1" lang="en-US" altLang="zh-CN" sz="1800" i="1">
                            <a:solidFill>
                              <a:srgbClr val="7030A0"/>
                            </a:solidFill>
                            <a:latin typeface="Cambria Math" panose="02040503050406030204" pitchFamily="18" charset="0"/>
                            <a:ea typeface="Microsoft YaHei" panose="020B0503020204020204" pitchFamily="34" charset="-122"/>
                          </a:rPr>
                          <m:t> </m:t>
                        </m:r>
                        <m:sSubSup>
                          <m:sSubSupPr>
                            <m:ctrlPr>
                              <a:rPr kumimoji="1" lang="en-US" altLang="zh-CN" sz="1800" i="1">
                                <a:solidFill>
                                  <a:srgbClr val="7030A0"/>
                                </a:solidFill>
                                <a:latin typeface="Cambria Math" panose="02040503050406030204" pitchFamily="18" charset="0"/>
                                <a:ea typeface="Microsoft YaHei" panose="020B0503020204020204" pitchFamily="34" charset="-122"/>
                              </a:rPr>
                            </m:ctrlPr>
                          </m:sSubSupPr>
                          <m:e>
                            <m:r>
                              <a:rPr kumimoji="1" lang="en-US" altLang="zh-CN" sz="1800" i="1">
                                <a:solidFill>
                                  <a:srgbClr val="7030A0"/>
                                </a:solidFill>
                                <a:latin typeface="Cambria Math" panose="02040503050406030204" pitchFamily="18" charset="0"/>
                                <a:ea typeface="Microsoft YaHei" panose="020B0503020204020204" pitchFamily="34" charset="-122"/>
                              </a:rPr>
                              <m:t>𝑘</m:t>
                            </m:r>
                          </m:e>
                          <m:sub>
                            <m:d>
                              <m:dPr>
                                <m:begChr m:val="["/>
                                <m:endChr m:val="]"/>
                                <m:ctrlPr>
                                  <a:rPr kumimoji="1" lang="en-US" altLang="zh-CN" i="1">
                                    <a:solidFill>
                                      <a:srgbClr val="7030A0"/>
                                    </a:solidFill>
                                    <a:latin typeface="Cambria Math" panose="02040503050406030204" pitchFamily="18" charset="0"/>
                                  </a:rPr>
                                </m:ctrlPr>
                              </m:dPr>
                              <m:e>
                                <m:r>
                                  <a:rPr kumimoji="1" lang="en-US" altLang="zh-CN" i="1">
                                    <a:solidFill>
                                      <a:srgbClr val="7030A0"/>
                                    </a:solidFill>
                                    <a:latin typeface="Cambria Math" panose="02040503050406030204" pitchFamily="18" charset="0"/>
                                  </a:rPr>
                                  <m:t>𝑖</m:t>
                                </m:r>
                              </m:e>
                            </m:d>
                          </m:sub>
                          <m:sup>
                            <m:r>
                              <a:rPr kumimoji="1" lang="en-US" altLang="zh-CN" sz="1800" i="1">
                                <a:solidFill>
                                  <a:srgbClr val="7030A0"/>
                                </a:solidFill>
                                <a:latin typeface="Cambria Math" panose="02040503050406030204" pitchFamily="18" charset="0"/>
                                <a:ea typeface="Microsoft YaHei" panose="020B0503020204020204" pitchFamily="34" charset="-122"/>
                              </a:rPr>
                              <m:t>𝑇</m:t>
                            </m:r>
                          </m:sup>
                        </m:sSubSup>
                      </m:oMath>
                    </m:oMathPara>
                  </a14:m>
                  <a:endParaRPr lang="en-US" dirty="0"/>
                </a:p>
              </p:txBody>
            </p:sp>
          </mc:Choice>
          <mc:Fallback xmlns="">
            <p:sp>
              <p:nvSpPr>
                <p:cNvPr id="15" name="TextBox 14">
                  <a:extLst>
                    <a:ext uri="{FF2B5EF4-FFF2-40B4-BE49-F238E27FC236}">
                      <a16:creationId xmlns:a16="http://schemas.microsoft.com/office/drawing/2014/main" id="{6CA4E6A9-3368-434F-A48A-8CFA8AE50D4D}"/>
                    </a:ext>
                  </a:extLst>
                </p:cNvPr>
                <p:cNvSpPr txBox="1">
                  <a:spLocks noRot="1" noChangeAspect="1" noMove="1" noResize="1" noEditPoints="1" noAdjustHandles="1" noChangeArrowheads="1" noChangeShapeType="1" noTextEdit="1"/>
                </p:cNvSpPr>
                <p:nvPr/>
              </p:nvSpPr>
              <p:spPr>
                <a:xfrm>
                  <a:off x="8253436" y="3379471"/>
                  <a:ext cx="1131739" cy="423514"/>
                </a:xfrm>
                <a:prstGeom prst="rect">
                  <a:avLst/>
                </a:prstGeom>
                <a:blipFill>
                  <a:blip r:embed="rId6"/>
                  <a:stretch>
                    <a:fillRect/>
                  </a:stretch>
                </a:blipFill>
              </p:spPr>
              <p:txBody>
                <a:bodyPr/>
                <a:lstStyle/>
                <a:p>
                  <a:r>
                    <a:rPr lang="en-US" sz="1800">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0981679-9E40-D4CB-0F3B-4C465A845EE9}"/>
                    </a:ext>
                  </a:extLst>
                </p:cNvPr>
                <p:cNvSpPr txBox="1"/>
                <p:nvPr/>
              </p:nvSpPr>
              <p:spPr>
                <a:xfrm>
                  <a:off x="8810438" y="2129925"/>
                  <a:ext cx="663278" cy="3294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𝑆</m:t>
                            </m:r>
                          </m:e>
                          <m:sub>
                            <m:d>
                              <m:dPr>
                                <m:begChr m:val="["/>
                                <m:endChr m:val="]"/>
                                <m:ctrlPr>
                                  <a:rPr kumimoji="1" lang="en-US" altLang="zh-CN" i="1">
                                    <a:latin typeface="Cambria Math" panose="02040503050406030204" pitchFamily="18" charset="0"/>
                                  </a:rPr>
                                </m:ctrlPr>
                              </m:dPr>
                              <m:e>
                                <m:r>
                                  <a:rPr kumimoji="1" lang="en-US" altLang="zh-CN" i="1">
                                    <a:latin typeface="Cambria Math" panose="02040503050406030204" pitchFamily="18" charset="0"/>
                                  </a:rPr>
                                  <m:t>𝑖</m:t>
                                </m:r>
                                <m:r>
                                  <a:rPr kumimoji="1" lang="en-US" altLang="zh-CN" b="0" i="1" smtClean="0">
                                    <a:latin typeface="Cambria Math" panose="02040503050406030204" pitchFamily="18" charset="0"/>
                                  </a:rPr>
                                  <m:t>+1</m:t>
                                </m:r>
                              </m:e>
                            </m:d>
                          </m:sub>
                        </m:sSub>
                      </m:oMath>
                    </m:oMathPara>
                  </a14:m>
                  <a:endParaRPr lang="en-US" dirty="0"/>
                </a:p>
              </p:txBody>
            </p:sp>
          </mc:Choice>
          <mc:Fallback>
            <p:sp>
              <p:nvSpPr>
                <p:cNvPr id="11" name="TextBox 10">
                  <a:extLst>
                    <a:ext uri="{FF2B5EF4-FFF2-40B4-BE49-F238E27FC236}">
                      <a16:creationId xmlns:a16="http://schemas.microsoft.com/office/drawing/2014/main" id="{00981679-9E40-D4CB-0F3B-4C465A845EE9}"/>
                    </a:ext>
                  </a:extLst>
                </p:cNvPr>
                <p:cNvSpPr txBox="1">
                  <a:spLocks noRot="1" noChangeAspect="1" noMove="1" noResize="1" noEditPoints="1" noAdjustHandles="1" noChangeArrowheads="1" noChangeShapeType="1" noTextEdit="1"/>
                </p:cNvSpPr>
                <p:nvPr/>
              </p:nvSpPr>
              <p:spPr>
                <a:xfrm>
                  <a:off x="8810438" y="2129925"/>
                  <a:ext cx="663278" cy="329492"/>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FA4E5D2-F520-57E2-591E-E7E9C3E0D9A9}"/>
                  </a:ext>
                </a:extLst>
              </p:cNvPr>
              <p:cNvSpPr txBox="1"/>
              <p:nvPr/>
            </p:nvSpPr>
            <p:spPr>
              <a:xfrm>
                <a:off x="495697" y="4103699"/>
                <a:ext cx="10765201" cy="2438168"/>
              </a:xfrm>
              <a:prstGeom prst="rect">
                <a:avLst/>
              </a:prstGeom>
              <a:noFill/>
            </p:spPr>
            <p:txBody>
              <a:bodyPr wrap="square">
                <a:spAutoFit/>
              </a:bodyPr>
              <a:lstStyle/>
              <a:p>
                <a:pPr marL="11113" indent="0">
                  <a:buNone/>
                </a:pPr>
                <a:r>
                  <a:rPr lang="en-US" altLang="en-US" sz="1600" dirty="0">
                    <a:latin typeface="Microsoft YaHei" panose="020B0503020204020204" pitchFamily="34" charset="-122"/>
                    <a:ea typeface="Microsoft YaHei" panose="020B0503020204020204" pitchFamily="34" charset="-122"/>
                  </a:rPr>
                  <a:t>Input </a:t>
                </a:r>
                <a14:m>
                  <m:oMath xmlns:m="http://schemas.openxmlformats.org/officeDocument/2006/math">
                    <m:r>
                      <a:rPr lang="en-US" altLang="zh-CN" sz="1600" dirty="0">
                        <a:latin typeface="Microsoft YaHei" panose="020B0503020204020204" pitchFamily="34" charset="-122"/>
                        <a:ea typeface="Microsoft YaHei" panose="020B0503020204020204" pitchFamily="34" charset="-122"/>
                      </a:rPr>
                      <m:t>𝑋</m:t>
                    </m:r>
                    <m:r>
                      <a:rPr lang="en-US" altLang="zh-CN" sz="1600">
                        <a:latin typeface="Microsoft YaHei" panose="020B0503020204020204" pitchFamily="34" charset="-122"/>
                        <a:ea typeface="Microsoft YaHei" panose="020B0503020204020204" pitchFamily="34" charset="-122"/>
                      </a:rPr>
                      <m:t>∈</m:t>
                    </m:r>
                    <m:sSup>
                      <m:sSupPr>
                        <m:ctrlPr>
                          <a:rPr lang="en-US" altLang="zh-CN" sz="1600">
                            <a:latin typeface="Microsoft YaHei" panose="020B0503020204020204" pitchFamily="34" charset="-122"/>
                            <a:ea typeface="Microsoft YaHei" panose="020B0503020204020204" pitchFamily="34" charset="-122"/>
                          </a:rPr>
                        </m:ctrlPr>
                      </m:sSupPr>
                      <m:e>
                        <m:r>
                          <a:rPr lang="en-US" altLang="zh-CN" sz="1600">
                            <a:latin typeface="Microsoft YaHei" panose="020B0503020204020204" pitchFamily="34" charset="-122"/>
                            <a:ea typeface="Microsoft YaHei" panose="020B0503020204020204" pitchFamily="34" charset="-122"/>
                          </a:rPr>
                          <m:t>ℝ</m:t>
                        </m:r>
                      </m:e>
                      <m:sup>
                        <m:r>
                          <a:rPr lang="en-US" altLang="zh-CN" sz="1600">
                            <a:latin typeface="Microsoft YaHei" panose="020B0503020204020204" pitchFamily="34" charset="-122"/>
                            <a:ea typeface="Microsoft YaHei" panose="020B0503020204020204" pitchFamily="34" charset="-122"/>
                          </a:rPr>
                          <m:t>𝐿</m:t>
                        </m:r>
                        <m:r>
                          <a:rPr lang="en-US" altLang="zh-CN" sz="1600">
                            <a:latin typeface="Microsoft YaHei" panose="020B0503020204020204" pitchFamily="34" charset="-122"/>
                            <a:ea typeface="Microsoft YaHei" panose="020B0503020204020204" pitchFamily="34" charset="-122"/>
                          </a:rPr>
                          <m:t>×</m:t>
                        </m:r>
                        <m:r>
                          <a:rPr lang="en-US" altLang="zh-CN" sz="1600">
                            <a:latin typeface="Microsoft YaHei" panose="020B0503020204020204" pitchFamily="34" charset="-122"/>
                            <a:ea typeface="Microsoft YaHei" panose="020B0503020204020204" pitchFamily="34" charset="-122"/>
                          </a:rPr>
                          <m:t>𝐹</m:t>
                        </m:r>
                      </m:sup>
                    </m:sSup>
                    <m:r>
                      <a:rPr lang="en-US" altLang="zh-CN" sz="1600">
                        <a:latin typeface="Microsoft YaHei" panose="020B0503020204020204" pitchFamily="34" charset="-122"/>
                        <a:ea typeface="Microsoft YaHei" panose="020B0503020204020204" pitchFamily="34" charset="-122"/>
                      </a:rPr>
                      <m:t> </m:t>
                    </m:r>
                  </m:oMath>
                </a14:m>
                <a:r>
                  <a:rPr lang="en-US" altLang="zh-CN" sz="1600" dirty="0">
                    <a:latin typeface="Microsoft YaHei" panose="020B0503020204020204" pitchFamily="34" charset="-122"/>
                    <a:ea typeface="Microsoft YaHei" panose="020B0503020204020204" pitchFamily="34" charset="-122"/>
                  </a:rPr>
                  <a:t> is divided into </a:t>
                </a:r>
                <a14:m>
                  <m:oMath xmlns:m="http://schemas.openxmlformats.org/officeDocument/2006/math">
                    <m:r>
                      <a:rPr lang="en-US" altLang="zh-CN" sz="1600" dirty="0">
                        <a:latin typeface="Microsoft YaHei" panose="020B0503020204020204" pitchFamily="34" charset="-122"/>
                        <a:ea typeface="Microsoft YaHei" panose="020B0503020204020204" pitchFamily="34" charset="-122"/>
                      </a:rPr>
                      <m:t>𝐶</m:t>
                    </m:r>
                  </m:oMath>
                </a14:m>
                <a:r>
                  <a:rPr lang="en-US" altLang="zh-CN" sz="1600" dirty="0">
                    <a:latin typeface="Microsoft YaHei" panose="020B0503020204020204" pitchFamily="34" charset="-122"/>
                    <a:ea typeface="Microsoft YaHei" panose="020B0503020204020204" pitchFamily="34" charset="-122"/>
                  </a:rPr>
                  <a:t>chunks, </a:t>
                </a:r>
                <a14:m>
                  <m:oMath xmlns:m="http://schemas.openxmlformats.org/officeDocument/2006/math">
                    <m:sSub>
                      <m:sSubPr>
                        <m:ctrlPr>
                          <a:rPr lang="en-US" altLang="zh-CN" sz="1600">
                            <a:latin typeface="Microsoft YaHei" panose="020B0503020204020204" pitchFamily="34" charset="-122"/>
                            <a:ea typeface="Microsoft YaHei" panose="020B0503020204020204" pitchFamily="34" charset="-122"/>
                          </a:rPr>
                        </m:ctrlPr>
                      </m:sSubPr>
                      <m:e>
                        <m:r>
                          <a:rPr lang="en-US" altLang="zh-CN" sz="1600">
                            <a:latin typeface="Microsoft YaHei" panose="020B0503020204020204" pitchFamily="34" charset="-122"/>
                            <a:ea typeface="Microsoft YaHei" panose="020B0503020204020204" pitchFamily="34" charset="-122"/>
                          </a:rPr>
                          <m:t>𝑆</m:t>
                        </m:r>
                      </m:e>
                      <m:sub>
                        <m:d>
                          <m:dPr>
                            <m:begChr m:val="["/>
                            <m:endChr m:val="]"/>
                            <m:ctrlPr>
                              <a:rPr lang="en-US" altLang="zh-CN" sz="1600">
                                <a:latin typeface="Microsoft YaHei" panose="020B0503020204020204" pitchFamily="34" charset="-122"/>
                                <a:ea typeface="Microsoft YaHei" panose="020B0503020204020204" pitchFamily="34" charset="-122"/>
                              </a:rPr>
                            </m:ctrlPr>
                          </m:dPr>
                          <m:e>
                            <m:r>
                              <a:rPr lang="en-US" altLang="zh-CN" sz="1600">
                                <a:latin typeface="Microsoft YaHei" panose="020B0503020204020204" pitchFamily="34" charset="-122"/>
                                <a:ea typeface="Microsoft YaHei" panose="020B0503020204020204" pitchFamily="34" charset="-122"/>
                              </a:rPr>
                              <m:t>𝑖</m:t>
                            </m:r>
                          </m:e>
                        </m:d>
                      </m:sub>
                    </m:sSub>
                    <m:r>
                      <a:rPr lang="en-US" altLang="zh-CN" sz="1600">
                        <a:latin typeface="Microsoft YaHei" panose="020B0503020204020204" pitchFamily="34" charset="-122"/>
                        <a:ea typeface="Microsoft YaHei" panose="020B0503020204020204" pitchFamily="34" charset="-122"/>
                      </a:rPr>
                      <m:t>∈</m:t>
                    </m:r>
                    <m:sSup>
                      <m:sSupPr>
                        <m:ctrlPr>
                          <a:rPr lang="en-US" altLang="zh-CN" sz="1600">
                            <a:latin typeface="Microsoft YaHei" panose="020B0503020204020204" pitchFamily="34" charset="-122"/>
                            <a:ea typeface="Microsoft YaHei" panose="020B0503020204020204" pitchFamily="34" charset="-122"/>
                          </a:rPr>
                        </m:ctrlPr>
                      </m:sSupPr>
                      <m:e>
                        <m:r>
                          <a:rPr lang="en-US" altLang="zh-CN" sz="1600">
                            <a:latin typeface="Microsoft YaHei" panose="020B0503020204020204" pitchFamily="34" charset="-122"/>
                            <a:ea typeface="Microsoft YaHei" panose="020B0503020204020204" pitchFamily="34" charset="-122"/>
                          </a:rPr>
                          <m:t>ℝ</m:t>
                        </m:r>
                      </m:e>
                      <m:sup>
                        <m:r>
                          <a:rPr lang="en-US" altLang="zh-CN" sz="1600">
                            <a:latin typeface="Microsoft YaHei" panose="020B0503020204020204" pitchFamily="34" charset="-122"/>
                            <a:ea typeface="Microsoft YaHei" panose="020B0503020204020204" pitchFamily="34" charset="-122"/>
                          </a:rPr>
                          <m:t>𝑑</m:t>
                        </m:r>
                        <m:r>
                          <a:rPr lang="en-US" altLang="zh-CN" sz="1600">
                            <a:latin typeface="Microsoft YaHei" panose="020B0503020204020204" pitchFamily="34" charset="-122"/>
                            <a:ea typeface="Microsoft YaHei" panose="020B0503020204020204" pitchFamily="34" charset="-122"/>
                          </a:rPr>
                          <m:t>×</m:t>
                        </m:r>
                        <m:r>
                          <a:rPr lang="en-US" altLang="zh-CN" sz="1600">
                            <a:latin typeface="Microsoft YaHei" panose="020B0503020204020204" pitchFamily="34" charset="-122"/>
                            <a:ea typeface="Microsoft YaHei" panose="020B0503020204020204" pitchFamily="34" charset="-122"/>
                          </a:rPr>
                          <m:t>𝑑</m:t>
                        </m:r>
                      </m:sup>
                    </m:sSup>
                  </m:oMath>
                </a14:m>
                <a:r>
                  <a:rPr lang="en-US" altLang="en-US" sz="1600" dirty="0">
                    <a:latin typeface="Microsoft YaHei" panose="020B0503020204020204" pitchFamily="34" charset="-122"/>
                    <a:ea typeface="Microsoft YaHei" panose="020B0503020204020204" pitchFamily="34" charset="-122"/>
                  </a:rPr>
                  <a:t>represent the i-th chunk,</a:t>
                </a:r>
                <a14:m>
                  <m:oMath xmlns:m="http://schemas.openxmlformats.org/officeDocument/2006/math">
                    <m:sSub>
                      <m:sSubPr>
                        <m:ctrlPr>
                          <a:rPr lang="en-US" altLang="zh-CN" sz="1600">
                            <a:latin typeface="Microsoft YaHei" panose="020B0503020204020204" pitchFamily="34" charset="-122"/>
                            <a:ea typeface="Microsoft YaHei" panose="020B0503020204020204" pitchFamily="34" charset="-122"/>
                          </a:rPr>
                        </m:ctrlPr>
                      </m:sSubPr>
                      <m:e>
                        <m:r>
                          <a:rPr lang="en-US" altLang="zh-CN" sz="1600">
                            <a:latin typeface="Microsoft YaHei" panose="020B0503020204020204" pitchFamily="34" charset="-122"/>
                            <a:ea typeface="Microsoft YaHei" panose="020B0503020204020204" pitchFamily="34" charset="-122"/>
                          </a:rPr>
                          <m:t>𝑣</m:t>
                        </m:r>
                      </m:e>
                      <m:sub>
                        <m:d>
                          <m:dPr>
                            <m:begChr m:val="["/>
                            <m:endChr m:val="]"/>
                            <m:ctrlPr>
                              <a:rPr lang="en-US" altLang="zh-CN" sz="1600">
                                <a:latin typeface="Microsoft YaHei" panose="020B0503020204020204" pitchFamily="34" charset="-122"/>
                                <a:ea typeface="Microsoft YaHei" panose="020B0503020204020204" pitchFamily="34" charset="-122"/>
                              </a:rPr>
                            </m:ctrlPr>
                          </m:dPr>
                          <m:e>
                            <m:r>
                              <a:rPr lang="en-US" altLang="zh-CN" sz="1600">
                                <a:latin typeface="Microsoft YaHei" panose="020B0503020204020204" pitchFamily="34" charset="-122"/>
                                <a:ea typeface="Microsoft YaHei" panose="020B0503020204020204" pitchFamily="34" charset="-122"/>
                              </a:rPr>
                              <m:t>𝑖</m:t>
                            </m:r>
                          </m:e>
                        </m:d>
                      </m:sub>
                    </m:sSub>
                    <m:r>
                      <a:rPr lang="en-US" altLang="zh-CN" sz="1600">
                        <a:latin typeface="Microsoft YaHei" panose="020B0503020204020204" pitchFamily="34" charset="-122"/>
                        <a:ea typeface="Microsoft YaHei" panose="020B0503020204020204" pitchFamily="34" charset="-122"/>
                      </a:rPr>
                      <m:t>∈</m:t>
                    </m:r>
                    <m:sSup>
                      <m:sSupPr>
                        <m:ctrlPr>
                          <a:rPr lang="en-US" altLang="zh-CN" sz="1600">
                            <a:latin typeface="Microsoft YaHei" panose="020B0503020204020204" pitchFamily="34" charset="-122"/>
                            <a:ea typeface="Microsoft YaHei" panose="020B0503020204020204" pitchFamily="34" charset="-122"/>
                          </a:rPr>
                        </m:ctrlPr>
                      </m:sSupPr>
                      <m:e>
                        <m:r>
                          <a:rPr lang="en-US" altLang="zh-CN" sz="1600">
                            <a:latin typeface="Microsoft YaHei" panose="020B0503020204020204" pitchFamily="34" charset="-122"/>
                            <a:ea typeface="Microsoft YaHei" panose="020B0503020204020204" pitchFamily="34" charset="-122"/>
                          </a:rPr>
                          <m:t>ℝ</m:t>
                        </m:r>
                      </m:e>
                      <m:sup>
                        <m:r>
                          <a:rPr lang="en-US" altLang="zh-CN" sz="1600">
                            <a:latin typeface="Microsoft YaHei" panose="020B0503020204020204" pitchFamily="34" charset="-122"/>
                            <a:ea typeface="Microsoft YaHei" panose="020B0503020204020204" pitchFamily="34" charset="-122"/>
                          </a:rPr>
                          <m:t>𝐶</m:t>
                        </m:r>
                        <m:r>
                          <a:rPr lang="en-US" altLang="zh-CN" sz="1600">
                            <a:latin typeface="Microsoft YaHei" panose="020B0503020204020204" pitchFamily="34" charset="-122"/>
                            <a:ea typeface="Microsoft YaHei" panose="020B0503020204020204" pitchFamily="34" charset="-122"/>
                          </a:rPr>
                          <m:t>×</m:t>
                        </m:r>
                        <m:r>
                          <a:rPr lang="en-US" altLang="zh-CN" sz="1600">
                            <a:latin typeface="Microsoft YaHei" panose="020B0503020204020204" pitchFamily="34" charset="-122"/>
                            <a:ea typeface="Microsoft YaHei" panose="020B0503020204020204" pitchFamily="34" charset="-122"/>
                          </a:rPr>
                          <m:t>𝑑</m:t>
                        </m:r>
                      </m:sup>
                    </m:sSup>
                    <m:r>
                      <a:rPr lang="en-US" altLang="zh-CN" sz="1600">
                        <a:latin typeface="Microsoft YaHei" panose="020B0503020204020204" pitchFamily="34" charset="-122"/>
                        <a:ea typeface="Microsoft YaHei" panose="020B0503020204020204" pitchFamily="34" charset="-122"/>
                      </a:rPr>
                      <m:t>,  </m:t>
                    </m:r>
                    <m:r>
                      <a:rPr lang="en-US" altLang="zh-CN" sz="1600">
                        <a:latin typeface="Microsoft YaHei" panose="020B0503020204020204" pitchFamily="34" charset="-122"/>
                        <a:ea typeface="Microsoft YaHei" panose="020B0503020204020204" pitchFamily="34" charset="-122"/>
                      </a:rPr>
                      <m:t>𝑖</m:t>
                    </m:r>
                    <m:r>
                      <a:rPr lang="en-US" altLang="zh-CN" sz="1600">
                        <a:latin typeface="Microsoft YaHei" panose="020B0503020204020204" pitchFamily="34" charset="-122"/>
                        <a:ea typeface="Microsoft YaHei" panose="020B0503020204020204" pitchFamily="34" charset="-122"/>
                      </a:rPr>
                      <m:t>∈{0,1,…,</m:t>
                    </m:r>
                    <m:f>
                      <m:fPr>
                        <m:ctrlPr>
                          <a:rPr lang="en-US" altLang="zh-CN" sz="1600">
                            <a:latin typeface="Microsoft YaHei" panose="020B0503020204020204" pitchFamily="34" charset="-122"/>
                            <a:ea typeface="Microsoft YaHei" panose="020B0503020204020204" pitchFamily="34" charset="-122"/>
                          </a:rPr>
                        </m:ctrlPr>
                      </m:fPr>
                      <m:num>
                        <m:r>
                          <a:rPr lang="en-US" altLang="zh-CN" sz="1600">
                            <a:latin typeface="Microsoft YaHei" panose="020B0503020204020204" pitchFamily="34" charset="-122"/>
                            <a:ea typeface="Microsoft YaHei" panose="020B0503020204020204" pitchFamily="34" charset="-122"/>
                          </a:rPr>
                          <m:t>𝐿</m:t>
                        </m:r>
                      </m:num>
                      <m:den>
                        <m:r>
                          <a:rPr lang="en-US" altLang="zh-CN" sz="1600">
                            <a:latin typeface="Microsoft YaHei" panose="020B0503020204020204" pitchFamily="34" charset="-122"/>
                            <a:ea typeface="Microsoft YaHei" panose="020B0503020204020204" pitchFamily="34" charset="-122"/>
                          </a:rPr>
                          <m:t>𝐶</m:t>
                        </m:r>
                      </m:den>
                    </m:f>
                    <m:r>
                      <a:rPr lang="en-US" altLang="zh-CN" sz="1600">
                        <a:latin typeface="Microsoft YaHei" panose="020B0503020204020204" pitchFamily="34" charset="-122"/>
                        <a:ea typeface="Microsoft YaHei" panose="020B0503020204020204" pitchFamily="34" charset="-122"/>
                      </a:rPr>
                      <m:t>}</m:t>
                    </m:r>
                  </m:oMath>
                </a14:m>
                <a:endParaRPr lang="en-US" altLang="zh-CN" sz="1600" dirty="0">
                  <a:latin typeface="Microsoft YaHei" panose="020B0503020204020204" pitchFamily="34" charset="-122"/>
                  <a:ea typeface="Microsoft YaHei" panose="020B0503020204020204" pitchFamily="34" charset="-122"/>
                </a:endParaRPr>
              </a:p>
              <a:p>
                <a:pPr marL="11113" indent="0">
                  <a:buNone/>
                </a:pPr>
                <a14:m>
                  <m:oMathPara xmlns:m="http://schemas.openxmlformats.org/officeDocument/2006/math">
                    <m:oMathParaPr>
                      <m:jc m:val="centerGroup"/>
                    </m:oMathParaPr>
                    <m:oMath xmlns:m="http://schemas.openxmlformats.org/officeDocument/2006/math">
                      <m:sSub>
                        <m:sSubPr>
                          <m:ctrlPr>
                            <a:rPr lang="en-US" altLang="zh-CN" sz="1600">
                              <a:latin typeface="Microsoft YaHei" panose="020B0503020204020204" pitchFamily="34" charset="-122"/>
                              <a:ea typeface="Microsoft YaHei" panose="020B0503020204020204" pitchFamily="34" charset="-122"/>
                            </a:rPr>
                          </m:ctrlPr>
                        </m:sSubPr>
                        <m:e>
                          <m:r>
                            <a:rPr lang="en-US" altLang="zh-CN" sz="1600">
                              <a:latin typeface="Microsoft YaHei" panose="020B0503020204020204" pitchFamily="34" charset="-122"/>
                              <a:ea typeface="Microsoft YaHei" panose="020B0503020204020204" pitchFamily="34" charset="-122"/>
                            </a:rPr>
                            <m:t>𝑆</m:t>
                          </m:r>
                        </m:e>
                        <m:sub>
                          <m:d>
                            <m:dPr>
                              <m:begChr m:val="["/>
                              <m:endChr m:val="]"/>
                              <m:ctrlPr>
                                <a:rPr lang="en-US" altLang="zh-CN" sz="1600">
                                  <a:latin typeface="Microsoft YaHei" panose="020B0503020204020204" pitchFamily="34" charset="-122"/>
                                  <a:ea typeface="Microsoft YaHei" panose="020B0503020204020204" pitchFamily="34" charset="-122"/>
                                </a:rPr>
                              </m:ctrlPr>
                            </m:dPr>
                            <m:e>
                              <m:r>
                                <a:rPr lang="en-US" altLang="zh-CN" sz="1600">
                                  <a:latin typeface="Microsoft YaHei" panose="020B0503020204020204" pitchFamily="34" charset="-122"/>
                                  <a:ea typeface="Microsoft YaHei" panose="020B0503020204020204" pitchFamily="34" charset="-122"/>
                                </a:rPr>
                                <m:t>𝑖</m:t>
                              </m:r>
                              <m:r>
                                <a:rPr lang="en-US" altLang="zh-CN" sz="1600">
                                  <a:latin typeface="Microsoft YaHei" panose="020B0503020204020204" pitchFamily="34" charset="-122"/>
                                  <a:ea typeface="Microsoft YaHei" panose="020B0503020204020204" pitchFamily="34" charset="-122"/>
                                </a:rPr>
                                <m:t>+1</m:t>
                              </m:r>
                            </m:e>
                          </m:d>
                        </m:sub>
                      </m:sSub>
                      <m:r>
                        <a:rPr lang="en-US" altLang="zh-CN" sz="1600">
                          <a:latin typeface="Microsoft YaHei" panose="020B0503020204020204" pitchFamily="34" charset="-122"/>
                          <a:ea typeface="Microsoft YaHei" panose="020B0503020204020204" pitchFamily="34" charset="-122"/>
                        </a:rPr>
                        <m:t>=</m:t>
                      </m:r>
                      <m:sSub>
                        <m:sSubPr>
                          <m:ctrlPr>
                            <a:rPr lang="en-US" altLang="zh-CN" sz="1600">
                              <a:latin typeface="Microsoft YaHei" panose="020B0503020204020204" pitchFamily="34" charset="-122"/>
                              <a:ea typeface="Microsoft YaHei" panose="020B0503020204020204" pitchFamily="34" charset="-122"/>
                            </a:rPr>
                          </m:ctrlPr>
                        </m:sSubPr>
                        <m:e>
                          <m:r>
                            <m:rPr>
                              <m:sty m:val="p"/>
                            </m:rPr>
                            <a:rPr lang="en-US" altLang="zh-CN" sz="1600">
                              <a:latin typeface="Microsoft YaHei" panose="020B0503020204020204" pitchFamily="34" charset="-122"/>
                              <a:ea typeface="Microsoft YaHei" panose="020B0503020204020204" pitchFamily="34" charset="-122"/>
                            </a:rPr>
                            <m:t>S</m:t>
                          </m:r>
                        </m:e>
                        <m:sub>
                          <m:d>
                            <m:dPr>
                              <m:begChr m:val="["/>
                              <m:endChr m:val="]"/>
                              <m:ctrlPr>
                                <a:rPr lang="en-US" altLang="zh-CN" sz="1600">
                                  <a:latin typeface="Microsoft YaHei" panose="020B0503020204020204" pitchFamily="34" charset="-122"/>
                                  <a:ea typeface="Microsoft YaHei" panose="020B0503020204020204" pitchFamily="34" charset="-122"/>
                                </a:rPr>
                              </m:ctrlPr>
                            </m:dPr>
                            <m:e>
                              <m:r>
                                <a:rPr lang="en-US" altLang="zh-CN" sz="1600">
                                  <a:latin typeface="Microsoft YaHei" panose="020B0503020204020204" pitchFamily="34" charset="-122"/>
                                  <a:ea typeface="Microsoft YaHei" panose="020B0503020204020204" pitchFamily="34" charset="-122"/>
                                </a:rPr>
                                <m:t>𝑖</m:t>
                              </m:r>
                            </m:e>
                          </m:d>
                        </m:sub>
                      </m:sSub>
                      <m:r>
                        <a:rPr lang="en-US" altLang="zh-CN" sz="1600">
                          <a:latin typeface="Microsoft YaHei" panose="020B0503020204020204" pitchFamily="34" charset="-122"/>
                          <a:ea typeface="Microsoft YaHei" panose="020B0503020204020204" pitchFamily="34" charset="-122"/>
                        </a:rPr>
                        <m:t>+</m:t>
                      </m:r>
                      <m:r>
                        <a:rPr lang="en-US" altLang="zh-CN" sz="1600">
                          <a:latin typeface="Microsoft YaHei" panose="020B0503020204020204" pitchFamily="34" charset="-122"/>
                          <a:ea typeface="Microsoft YaHei" panose="020B0503020204020204" pitchFamily="34" charset="-122"/>
                        </a:rPr>
                        <m:t> </m:t>
                      </m:r>
                      <m:sSubSup>
                        <m:sSubSupPr>
                          <m:ctrlPr>
                            <a:rPr lang="en-US" altLang="zh-CN" sz="1600">
                              <a:latin typeface="Microsoft YaHei" panose="020B0503020204020204" pitchFamily="34" charset="-122"/>
                              <a:ea typeface="Microsoft YaHei" panose="020B0503020204020204" pitchFamily="34" charset="-122"/>
                            </a:rPr>
                          </m:ctrlPr>
                        </m:sSubSupPr>
                        <m:e>
                          <m:r>
                            <a:rPr lang="en-US" altLang="zh-CN" sz="1600">
                              <a:latin typeface="Microsoft YaHei" panose="020B0503020204020204" pitchFamily="34" charset="-122"/>
                              <a:ea typeface="Microsoft YaHei" panose="020B0503020204020204" pitchFamily="34" charset="-122"/>
                            </a:rPr>
                            <m:t>𝑘</m:t>
                          </m:r>
                        </m:e>
                        <m:sub>
                          <m:d>
                            <m:dPr>
                              <m:begChr m:val="["/>
                              <m:endChr m:val="]"/>
                              <m:ctrlPr>
                                <a:rPr lang="en-US" altLang="zh-CN" sz="1600">
                                  <a:latin typeface="Microsoft YaHei" panose="020B0503020204020204" pitchFamily="34" charset="-122"/>
                                  <a:ea typeface="Microsoft YaHei" panose="020B0503020204020204" pitchFamily="34" charset="-122"/>
                                </a:rPr>
                              </m:ctrlPr>
                            </m:dPr>
                            <m:e>
                              <m:r>
                                <a:rPr lang="en-US" altLang="zh-CN" sz="1600">
                                  <a:latin typeface="Microsoft YaHei" panose="020B0503020204020204" pitchFamily="34" charset="-122"/>
                                  <a:ea typeface="Microsoft YaHei" panose="020B0503020204020204" pitchFamily="34" charset="-122"/>
                                </a:rPr>
                                <m:t>𝑖</m:t>
                              </m:r>
                            </m:e>
                          </m:d>
                        </m:sub>
                        <m:sup>
                          <m:r>
                            <a:rPr lang="en-US" altLang="zh-CN" sz="1600">
                              <a:latin typeface="Microsoft YaHei" panose="020B0503020204020204" pitchFamily="34" charset="-122"/>
                              <a:ea typeface="Microsoft YaHei" panose="020B0503020204020204" pitchFamily="34" charset="-122"/>
                            </a:rPr>
                            <m:t>𝑇</m:t>
                          </m:r>
                        </m:sup>
                      </m:sSubSup>
                      <m:sSub>
                        <m:sSubPr>
                          <m:ctrlPr>
                            <a:rPr lang="en-US" altLang="zh-CN" sz="1600">
                              <a:latin typeface="Microsoft YaHei" panose="020B0503020204020204" pitchFamily="34" charset="-122"/>
                              <a:ea typeface="Microsoft YaHei" panose="020B0503020204020204" pitchFamily="34" charset="-122"/>
                            </a:rPr>
                          </m:ctrlPr>
                        </m:sSubPr>
                        <m:e>
                          <m:r>
                            <a:rPr lang="en-US" altLang="zh-CN" sz="1600">
                              <a:latin typeface="Microsoft YaHei" panose="020B0503020204020204" pitchFamily="34" charset="-122"/>
                              <a:ea typeface="Microsoft YaHei" panose="020B0503020204020204" pitchFamily="34" charset="-122"/>
                            </a:rPr>
                            <m:t>𝑣</m:t>
                          </m:r>
                        </m:e>
                        <m:sub>
                          <m:d>
                            <m:dPr>
                              <m:begChr m:val="["/>
                              <m:endChr m:val="]"/>
                              <m:ctrlPr>
                                <a:rPr lang="en-US" altLang="zh-CN" sz="1600">
                                  <a:latin typeface="Microsoft YaHei" panose="020B0503020204020204" pitchFamily="34" charset="-122"/>
                                  <a:ea typeface="Microsoft YaHei" panose="020B0503020204020204" pitchFamily="34" charset="-122"/>
                                </a:rPr>
                              </m:ctrlPr>
                            </m:dPr>
                            <m:e>
                              <m:r>
                                <a:rPr lang="en-US" altLang="zh-CN" sz="1600">
                                  <a:latin typeface="Microsoft YaHei" panose="020B0503020204020204" pitchFamily="34" charset="-122"/>
                                  <a:ea typeface="Microsoft YaHei" panose="020B0503020204020204" pitchFamily="34" charset="-122"/>
                                </a:rPr>
                                <m:t>𝑖</m:t>
                              </m:r>
                            </m:e>
                          </m:d>
                        </m:sub>
                      </m:sSub>
                    </m:oMath>
                  </m:oMathPara>
                </a14:m>
                <a:endParaRPr lang="en-US" altLang="zh-CN" sz="1600" dirty="0">
                  <a:latin typeface="Microsoft YaHei" panose="020B0503020204020204" pitchFamily="34" charset="-122"/>
                  <a:ea typeface="Microsoft YaHei" panose="020B0503020204020204" pitchFamily="34" charset="-122"/>
                </a:endParaRPr>
              </a:p>
              <a:p>
                <a:pPr marL="11113" indent="0">
                  <a:buNone/>
                </a:pPr>
                <a:endParaRPr lang="en-US" altLang="zh-CN" sz="1600" dirty="0">
                  <a:latin typeface="Microsoft YaHei" panose="020B0503020204020204" pitchFamily="34" charset="-122"/>
                  <a:ea typeface="Microsoft YaHei" panose="020B0503020204020204" pitchFamily="34" charset="-122"/>
                </a:endParaRPr>
              </a:p>
              <a:p>
                <a:pPr marL="296863" indent="-285750">
                  <a:buFont typeface="Arial" panose="020B0604020202020204" pitchFamily="34" charset="0"/>
                  <a:buChar char="•"/>
                </a:pPr>
                <a:r>
                  <a:rPr lang="en-US" altLang="en-US" sz="1600" dirty="0">
                    <a:latin typeface="Microsoft YaHei" panose="020B0503020204020204" pitchFamily="34" charset="-122"/>
                    <a:ea typeface="Microsoft YaHei" panose="020B0503020204020204" pitchFamily="34" charset="-122"/>
                  </a:rPr>
                  <a:t>Computation within chunks can be parallelized, and the computational complexity of updating </a:t>
                </a:r>
                <a14:m>
                  <m:oMath xmlns:m="http://schemas.openxmlformats.org/officeDocument/2006/math">
                    <m:sSub>
                      <m:sSubPr>
                        <m:ctrlPr>
                          <a:rPr lang="en-US" altLang="zh-CN" sz="1600" i="1">
                            <a:latin typeface="Cambria Math" panose="02040503050406030204" pitchFamily="18" charset="0"/>
                            <a:ea typeface="Microsoft YaHei" panose="020B0503020204020204" pitchFamily="34" charset="-122"/>
                          </a:rPr>
                        </m:ctrlPr>
                      </m:sSubPr>
                      <m:e>
                        <m:r>
                          <a:rPr lang="en-US" altLang="zh-CN" sz="1600">
                            <a:latin typeface="Cambria Math" panose="02040503050406030204" pitchFamily="18" charset="0"/>
                            <a:ea typeface="Microsoft YaHei" panose="020B0503020204020204" pitchFamily="34" charset="-122"/>
                          </a:rPr>
                          <m:t>𝑆</m:t>
                        </m:r>
                      </m:e>
                      <m:sub>
                        <m:d>
                          <m:dPr>
                            <m:begChr m:val="["/>
                            <m:endChr m:val="]"/>
                            <m:ctrlPr>
                              <a:rPr lang="en-US" altLang="zh-CN" sz="1600" i="1">
                                <a:latin typeface="Cambria Math" panose="02040503050406030204" pitchFamily="18" charset="0"/>
                                <a:ea typeface="Microsoft YaHei" panose="020B0503020204020204" pitchFamily="34" charset="-122"/>
                              </a:rPr>
                            </m:ctrlPr>
                          </m:dPr>
                          <m:e>
                            <m:r>
                              <a:rPr lang="en-US" altLang="zh-CN" sz="1600">
                                <a:latin typeface="Cambria Math" panose="02040503050406030204" pitchFamily="18" charset="0"/>
                                <a:ea typeface="Microsoft YaHei" panose="020B0503020204020204" pitchFamily="34" charset="-122"/>
                              </a:rPr>
                              <m:t>𝑖</m:t>
                            </m:r>
                          </m:e>
                        </m:d>
                      </m:sub>
                    </m:sSub>
                  </m:oMath>
                </a14:m>
                <a:r>
                  <a:rPr lang="en-US" altLang="en-US" sz="1600" dirty="0">
                    <a:latin typeface="Microsoft YaHei" panose="020B0503020204020204" pitchFamily="34" charset="-122"/>
                    <a:ea typeface="Microsoft YaHei" panose="020B0503020204020204" pitchFamily="34" charset="-122"/>
                  </a:rPr>
                  <a:t> is:</a:t>
                </a:r>
                <a14:m>
                  <m:oMath xmlns:m="http://schemas.openxmlformats.org/officeDocument/2006/math">
                    <m:r>
                      <a:rPr lang="en-US" altLang="zh-CN" sz="1600">
                        <a:latin typeface="Microsoft YaHei" panose="020B0503020204020204" pitchFamily="34" charset="-122"/>
                        <a:ea typeface="Microsoft YaHei" panose="020B0503020204020204" pitchFamily="34" charset="-122"/>
                      </a:rPr>
                      <m:t> </m:t>
                    </m:r>
                    <m:r>
                      <m:rPr>
                        <m:sty m:val="p"/>
                      </m:rPr>
                      <a:rPr lang="en-US" altLang="zh-CN" sz="1600">
                        <a:latin typeface="Microsoft YaHei" panose="020B0503020204020204" pitchFamily="34" charset="-122"/>
                        <a:ea typeface="Microsoft YaHei" panose="020B0503020204020204" pitchFamily="34" charset="-122"/>
                      </a:rPr>
                      <m:t>O</m:t>
                    </m:r>
                    <m:d>
                      <m:dPr>
                        <m:ctrlPr>
                          <a:rPr lang="en-US" altLang="zh-CN" sz="1600">
                            <a:latin typeface="Microsoft YaHei" panose="020B0503020204020204" pitchFamily="34" charset="-122"/>
                            <a:ea typeface="Microsoft YaHei" panose="020B0503020204020204" pitchFamily="34" charset="-122"/>
                          </a:rPr>
                        </m:ctrlPr>
                      </m:dPr>
                      <m:e>
                        <m:f>
                          <m:fPr>
                            <m:ctrlPr>
                              <a:rPr lang="en-US" altLang="zh-CN" sz="1600">
                                <a:latin typeface="Microsoft YaHei" panose="020B0503020204020204" pitchFamily="34" charset="-122"/>
                                <a:ea typeface="Microsoft YaHei" panose="020B0503020204020204" pitchFamily="34" charset="-122"/>
                              </a:rPr>
                            </m:ctrlPr>
                          </m:fPr>
                          <m:num>
                            <m:r>
                              <a:rPr lang="en-US" altLang="zh-CN" sz="1600">
                                <a:latin typeface="Microsoft YaHei" panose="020B0503020204020204" pitchFamily="34" charset="-122"/>
                                <a:ea typeface="Microsoft YaHei" panose="020B0503020204020204" pitchFamily="34" charset="-122"/>
                              </a:rPr>
                              <m:t>𝐿</m:t>
                            </m:r>
                          </m:num>
                          <m:den>
                            <m:r>
                              <a:rPr lang="en-US" altLang="zh-CN" sz="1600">
                                <a:latin typeface="Microsoft YaHei" panose="020B0503020204020204" pitchFamily="34" charset="-122"/>
                                <a:ea typeface="Microsoft YaHei" panose="020B0503020204020204" pitchFamily="34" charset="-122"/>
                              </a:rPr>
                              <m:t>𝐶</m:t>
                            </m:r>
                          </m:den>
                        </m:f>
                        <m:r>
                          <a:rPr lang="en-US" altLang="zh-CN" sz="1600">
                            <a:latin typeface="Microsoft YaHei" panose="020B0503020204020204" pitchFamily="34" charset="-122"/>
                            <a:ea typeface="Microsoft YaHei" panose="020B0503020204020204" pitchFamily="34" charset="-122"/>
                          </a:rPr>
                          <m:t> ∗</m:t>
                        </m:r>
                        <m:sSup>
                          <m:sSupPr>
                            <m:ctrlPr>
                              <a:rPr lang="en-US" altLang="zh-CN" sz="1600">
                                <a:latin typeface="Microsoft YaHei" panose="020B0503020204020204" pitchFamily="34" charset="-122"/>
                                <a:ea typeface="Microsoft YaHei" panose="020B0503020204020204" pitchFamily="34" charset="-122"/>
                              </a:rPr>
                            </m:ctrlPr>
                          </m:sSupPr>
                          <m:e>
                            <m:r>
                              <a:rPr lang="en-US" altLang="zh-CN" sz="1600">
                                <a:latin typeface="Microsoft YaHei" panose="020B0503020204020204" pitchFamily="34" charset="-122"/>
                                <a:ea typeface="Microsoft YaHei" panose="020B0503020204020204" pitchFamily="34" charset="-122"/>
                              </a:rPr>
                              <m:t>𝐶</m:t>
                            </m:r>
                          </m:e>
                          <m:sup>
                            <m:r>
                              <a:rPr lang="en-US" altLang="zh-CN" sz="1600">
                                <a:latin typeface="Microsoft YaHei" panose="020B0503020204020204" pitchFamily="34" charset="-122"/>
                                <a:ea typeface="Microsoft YaHei" panose="020B0503020204020204" pitchFamily="34" charset="-122"/>
                              </a:rPr>
                              <m:t>2</m:t>
                            </m:r>
                          </m:sup>
                        </m:sSup>
                        <m:r>
                          <a:rPr lang="en-US" altLang="zh-CN" sz="1600">
                            <a:latin typeface="Microsoft YaHei" panose="020B0503020204020204" pitchFamily="34" charset="-122"/>
                            <a:ea typeface="Microsoft YaHei" panose="020B0503020204020204" pitchFamily="34" charset="-122"/>
                          </a:rPr>
                          <m:t>𝑑</m:t>
                        </m:r>
                        <m:r>
                          <a:rPr lang="en-US" altLang="zh-CN" sz="1600">
                            <a:latin typeface="Microsoft YaHei" panose="020B0503020204020204" pitchFamily="34" charset="-122"/>
                            <a:ea typeface="Microsoft YaHei" panose="020B0503020204020204" pitchFamily="34" charset="-122"/>
                          </a:rPr>
                          <m:t> </m:t>
                        </m:r>
                      </m:e>
                    </m:d>
                    <m:r>
                      <a:rPr lang="en-US" altLang="zh-CN" sz="1600">
                        <a:latin typeface="Microsoft YaHei" panose="020B0503020204020204" pitchFamily="34" charset="-122"/>
                        <a:ea typeface="Microsoft YaHei" panose="020B0503020204020204" pitchFamily="34" charset="-122"/>
                      </a:rPr>
                      <m:t>=</m:t>
                    </m:r>
                    <m:r>
                      <m:rPr>
                        <m:sty m:val="p"/>
                      </m:rPr>
                      <a:rPr lang="en-US" altLang="zh-CN" sz="1600">
                        <a:latin typeface="Microsoft YaHei" panose="020B0503020204020204" pitchFamily="34" charset="-122"/>
                        <a:ea typeface="Microsoft YaHei" panose="020B0503020204020204" pitchFamily="34" charset="-122"/>
                      </a:rPr>
                      <m:t>O</m:t>
                    </m:r>
                    <m:d>
                      <m:dPr>
                        <m:ctrlPr>
                          <a:rPr lang="en-US" altLang="zh-CN" sz="1600">
                            <a:latin typeface="Microsoft YaHei" panose="020B0503020204020204" pitchFamily="34" charset="-122"/>
                            <a:ea typeface="Microsoft YaHei" panose="020B0503020204020204" pitchFamily="34" charset="-122"/>
                          </a:rPr>
                        </m:ctrlPr>
                      </m:dPr>
                      <m:e>
                        <m:r>
                          <a:rPr lang="en-US" altLang="zh-CN" sz="1600">
                            <a:latin typeface="Microsoft YaHei" panose="020B0503020204020204" pitchFamily="34" charset="-122"/>
                            <a:ea typeface="Microsoft YaHei" panose="020B0503020204020204" pitchFamily="34" charset="-122"/>
                          </a:rPr>
                          <m:t>𝐿𝐶</m:t>
                        </m:r>
                        <m:r>
                          <a:rPr lang="en-US" altLang="zh-CN" sz="1600">
                            <a:latin typeface="Microsoft YaHei" panose="020B0503020204020204" pitchFamily="34" charset="-122"/>
                            <a:ea typeface="Microsoft YaHei" panose="020B0503020204020204" pitchFamily="34" charset="-122"/>
                          </a:rPr>
                          <m:t>𝑑</m:t>
                        </m:r>
                        <m:r>
                          <a:rPr lang="en-US" altLang="zh-CN" sz="1600">
                            <a:latin typeface="Microsoft YaHei" panose="020B0503020204020204" pitchFamily="34" charset="-122"/>
                            <a:ea typeface="Microsoft YaHei" panose="020B0503020204020204" pitchFamily="34" charset="-122"/>
                          </a:rPr>
                          <m:t> </m:t>
                        </m:r>
                      </m:e>
                    </m:d>
                  </m:oMath>
                </a14:m>
                <a:endParaRPr lang="en-US" altLang="zh-CN" sz="1600" dirty="0">
                  <a:latin typeface="Microsoft YaHei" panose="020B0503020204020204" pitchFamily="34" charset="-122"/>
                  <a:ea typeface="Microsoft YaHei" panose="020B0503020204020204" pitchFamily="34" charset="-122"/>
                </a:endParaRPr>
              </a:p>
              <a:p>
                <a:pPr marL="296863" indent="-285750">
                  <a:buFont typeface="Arial" panose="020B0604020202020204" pitchFamily="34" charset="0"/>
                  <a:buChar char="•"/>
                </a:pPr>
                <a:endParaRPr lang="en-US" altLang="zh-CN" sz="1600" dirty="0">
                  <a:latin typeface="Microsoft YaHei" panose="020B0503020204020204" pitchFamily="34" charset="-122"/>
                  <a:ea typeface="Microsoft YaHei" panose="020B0503020204020204" pitchFamily="34" charset="-122"/>
                </a:endParaRPr>
              </a:p>
              <a:p>
                <a:pPr marL="296863" indent="-285750">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rPr>
                  <a:t>Becomes standard for training modern linear attention models (e.g., Mamba2, Based, GLA, </a:t>
                </a:r>
                <a:r>
                  <a:rPr lang="en-US" altLang="zh-CN" sz="1600" dirty="0" err="1">
                    <a:latin typeface="Microsoft YaHei" panose="020B0503020204020204" pitchFamily="34" charset="-122"/>
                    <a:ea typeface="Microsoft YaHei" panose="020B0503020204020204" pitchFamily="34" charset="-122"/>
                  </a:rPr>
                  <a:t>DeltaNet</a:t>
                </a:r>
                <a:r>
                  <a:rPr lang="en-US" altLang="zh-CN" sz="1600" dirty="0">
                    <a:latin typeface="Microsoft YaHei" panose="020B0503020204020204" pitchFamily="34" charset="-122"/>
                    <a:ea typeface="Microsoft YaHei" panose="020B0503020204020204" pitchFamily="34" charset="-122"/>
                  </a:rPr>
                  <a:t>, Lightning Attention, </a:t>
                </a:r>
                <a:r>
                  <a:rPr lang="en-US" altLang="zh-CN" sz="1600" dirty="0" err="1">
                    <a:latin typeface="Microsoft YaHei" panose="020B0503020204020204" pitchFamily="34" charset="-122"/>
                    <a:ea typeface="Microsoft YaHei" panose="020B0503020204020204" pitchFamily="34" charset="-122"/>
                  </a:rPr>
                  <a:t>mLSTM</a:t>
                </a:r>
                <a:r>
                  <a:rPr lang="en-US" altLang="zh-CN" sz="1600" dirty="0">
                    <a:latin typeface="Microsoft YaHei" panose="020B0503020204020204" pitchFamily="34" charset="-122"/>
                    <a:ea typeface="Microsoft YaHei" panose="020B0503020204020204" pitchFamily="34" charset="-122"/>
                  </a:rPr>
                  <a:t> · · ·)</a:t>
                </a:r>
              </a:p>
            </p:txBody>
          </p:sp>
        </mc:Choice>
        <mc:Fallback>
          <p:sp>
            <p:nvSpPr>
              <p:cNvPr id="13" name="TextBox 12">
                <a:extLst>
                  <a:ext uri="{FF2B5EF4-FFF2-40B4-BE49-F238E27FC236}">
                    <a16:creationId xmlns:a16="http://schemas.microsoft.com/office/drawing/2014/main" id="{8FA4E5D2-F520-57E2-591E-E7E9C3E0D9A9}"/>
                  </a:ext>
                </a:extLst>
              </p:cNvPr>
              <p:cNvSpPr txBox="1">
                <a:spLocks noRot="1" noChangeAspect="1" noMove="1" noResize="1" noEditPoints="1" noAdjustHandles="1" noChangeArrowheads="1" noChangeShapeType="1" noTextEdit="1"/>
              </p:cNvSpPr>
              <p:nvPr/>
            </p:nvSpPr>
            <p:spPr>
              <a:xfrm>
                <a:off x="495697" y="4103699"/>
                <a:ext cx="10765201" cy="2438168"/>
              </a:xfrm>
              <a:prstGeom prst="rect">
                <a:avLst/>
              </a:prstGeom>
              <a:blipFill>
                <a:blip r:embed="rId8"/>
                <a:stretch>
                  <a:fillRect l="-170"/>
                </a:stretch>
              </a:blipFill>
            </p:spPr>
            <p:txBody>
              <a:bodyPr/>
              <a:lstStyle/>
              <a:p>
                <a:r>
                  <a:rPr lang="en-US">
                    <a:noFill/>
                  </a:rPr>
                  <a:t> </a:t>
                </a:r>
              </a:p>
            </p:txBody>
          </p:sp>
        </mc:Fallback>
      </mc:AlternateContent>
    </p:spTree>
    <p:extLst>
      <p:ext uri="{BB962C8B-B14F-4D97-AF65-F5344CB8AC3E}">
        <p14:creationId xmlns:p14="http://schemas.microsoft.com/office/powerpoint/2010/main" val="302800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206F3-7ED1-434A-9EB8-17A89BE54D2D}"/>
              </a:ext>
            </a:extLst>
          </p:cNvPr>
          <p:cNvSpPr txBox="1"/>
          <p:nvPr/>
        </p:nvSpPr>
        <p:spPr>
          <a:xfrm>
            <a:off x="401724" y="317553"/>
            <a:ext cx="10153734" cy="307777"/>
          </a:xfrm>
          <a:prstGeom prst="rect">
            <a:avLst/>
          </a:prstGeom>
          <a:noFill/>
        </p:spPr>
        <p:txBody>
          <a:bodyPr wrap="square" lIns="0" tIns="0" rIns="0" bIns="0" rtlCol="0">
            <a:spAutoFit/>
          </a:bodyPr>
          <a:lstStyle/>
          <a:p>
            <a:pPr algn="l"/>
            <a:r>
              <a:rPr kumimoji="1" lang="en-US" altLang="zh-CN" sz="2000" b="1" dirty="0">
                <a:solidFill>
                  <a:srgbClr val="C00000"/>
                </a:solidFill>
                <a:latin typeface="Microsoft YaHei" panose="020B0503020204020204" pitchFamily="34" charset="-122"/>
                <a:ea typeface="Microsoft YaHei" panose="020B0503020204020204" pitchFamily="34" charset="-122"/>
              </a:rPr>
              <a:t>1.4 Summary</a:t>
            </a:r>
            <a:endParaRPr kumimoji="1" lang="en-US" altLang="zh-CN" sz="1900" b="1" dirty="0">
              <a:solidFill>
                <a:srgbClr val="C00000"/>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22236147-7658-47EB-BBD6-152DF09C27C0}"/>
                  </a:ext>
                </a:extLst>
              </p:cNvPr>
              <p:cNvGraphicFramePr>
                <a:graphicFrameLocks noGrp="1"/>
              </p:cNvGraphicFramePr>
              <p:nvPr>
                <p:extLst>
                  <p:ext uri="{D42A27DB-BD31-4B8C-83A1-F6EECF244321}">
                    <p14:modId xmlns:p14="http://schemas.microsoft.com/office/powerpoint/2010/main" val="4043633567"/>
                  </p:ext>
                </p:extLst>
              </p:nvPr>
            </p:nvGraphicFramePr>
            <p:xfrm>
              <a:off x="1022111" y="1271104"/>
              <a:ext cx="9717247" cy="2683891"/>
            </p:xfrm>
            <a:graphic>
              <a:graphicData uri="http://schemas.openxmlformats.org/drawingml/2006/table">
                <a:tbl>
                  <a:tblPr firstRow="1" bandRow="1">
                    <a:tableStyleId>{72833802-FEF1-4C79-8D5D-14CF1EAF98D9}</a:tableStyleId>
                  </a:tblPr>
                  <a:tblGrid>
                    <a:gridCol w="2904609">
                      <a:extLst>
                        <a:ext uri="{9D8B030D-6E8A-4147-A177-3AD203B41FA5}">
                          <a16:colId xmlns:a16="http://schemas.microsoft.com/office/drawing/2014/main" val="86465286"/>
                        </a:ext>
                      </a:extLst>
                    </a:gridCol>
                    <a:gridCol w="2904609">
                      <a:extLst>
                        <a:ext uri="{9D8B030D-6E8A-4147-A177-3AD203B41FA5}">
                          <a16:colId xmlns:a16="http://schemas.microsoft.com/office/drawing/2014/main" val="482015077"/>
                        </a:ext>
                      </a:extLst>
                    </a:gridCol>
                    <a:gridCol w="3908029">
                      <a:extLst>
                        <a:ext uri="{9D8B030D-6E8A-4147-A177-3AD203B41FA5}">
                          <a16:colId xmlns:a16="http://schemas.microsoft.com/office/drawing/2014/main" val="3096698422"/>
                        </a:ext>
                      </a:extLst>
                    </a:gridCol>
                  </a:tblGrid>
                  <a:tr h="370840">
                    <a:tc>
                      <a:txBody>
                        <a:bodyPr/>
                        <a:lstStyle/>
                        <a:p>
                          <a:pPr algn="ctr"/>
                          <a:r>
                            <a:rPr lang="en-US" altLang="en-US" sz="1800" dirty="0">
                              <a:solidFill>
                                <a:schemeClr val="tx2"/>
                              </a:solidFill>
                              <a:latin typeface="微软雅黑" panose="020B0503020204020204" pitchFamily="34" charset="-122"/>
                              <a:ea typeface="微软雅黑" panose="020B0503020204020204" pitchFamily="34" charset="-122"/>
                            </a:rPr>
                            <a:t>Tasks</a:t>
                          </a:r>
                        </a:p>
                      </a:txBody>
                      <a:tcPr/>
                    </a:tc>
                    <a:tc>
                      <a:txBody>
                        <a:bodyPr/>
                        <a:lstStyle/>
                        <a:p>
                          <a:pPr algn="ctr"/>
                          <a:r>
                            <a:rPr lang="en-US" altLang="zh-CN" sz="1800" dirty="0">
                              <a:solidFill>
                                <a:schemeClr val="tx2"/>
                              </a:solidFill>
                              <a:latin typeface="微软雅黑" panose="020B0503020204020204" pitchFamily="34" charset="-122"/>
                              <a:ea typeface="微软雅黑" panose="020B0503020204020204" pitchFamily="34" charset="-122"/>
                            </a:rPr>
                            <a:t>SoftMax Attention</a:t>
                          </a:r>
                          <a:endParaRPr lang="zh-CN" altLang="en-US" sz="1800" dirty="0">
                            <a:solidFill>
                              <a:schemeClr val="tx2"/>
                            </a:solidFill>
                            <a:latin typeface="微软雅黑" panose="020B0503020204020204" pitchFamily="34" charset="-122"/>
                            <a:ea typeface="微软雅黑" panose="020B0503020204020204" pitchFamily="34" charset="-122"/>
                          </a:endParaRPr>
                        </a:p>
                      </a:txBody>
                      <a:tcPr/>
                    </a:tc>
                    <a:tc>
                      <a:txBody>
                        <a:bodyPr/>
                        <a:lstStyle/>
                        <a:p>
                          <a:pPr algn="ctr"/>
                          <a:r>
                            <a:rPr lang="en-US" altLang="zh-CN" sz="1800" dirty="0">
                              <a:solidFill>
                                <a:schemeClr val="tx2"/>
                              </a:solidFill>
                              <a:latin typeface="微软雅黑" panose="020B0503020204020204" pitchFamily="34" charset="-122"/>
                              <a:ea typeface="微软雅黑" panose="020B0503020204020204" pitchFamily="34" charset="-122"/>
                            </a:rPr>
                            <a:t>Linear Attention</a:t>
                          </a:r>
                          <a:endParaRPr lang="zh-CN" altLang="en-US" sz="1800" dirty="0">
                            <a:solidFill>
                              <a:schemeClr val="tx2"/>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646156536"/>
                      </a:ext>
                    </a:extLst>
                  </a:tr>
                  <a:tr h="370840">
                    <a:tc>
                      <a:txBody>
                        <a:bodyPr/>
                        <a:lstStyle/>
                        <a:p>
                          <a:pPr algn="ctr"/>
                          <a:r>
                            <a:rPr lang="en-US" altLang="en-US" sz="1600" dirty="0">
                              <a:latin typeface="微软雅黑" panose="020B0503020204020204" pitchFamily="34" charset="-122"/>
                              <a:ea typeface="微软雅黑" panose="020B0503020204020204" pitchFamily="34" charset="-122"/>
                            </a:rPr>
                            <a:t>Parallelized Training</a:t>
                          </a: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kumimoji="1" lang="en-US" altLang="zh-CN" sz="1400" b="0" i="1" dirty="0" smtClean="0">
                                    <a:solidFill>
                                      <a:srgbClr val="000000"/>
                                    </a:solidFill>
                                    <a:latin typeface="Cambria Math" panose="02040503050406030204" pitchFamily="18" charset="0"/>
                                    <a:ea typeface="Microsoft YaHei" panose="020B0503020204020204" pitchFamily="34" charset="-122"/>
                                  </a:rPr>
                                  <m:t>O</m:t>
                                </m:r>
                                <m:r>
                                  <a:rPr kumimoji="1" lang="en-US" altLang="zh-CN" sz="1400" b="0" i="1" smtClean="0">
                                    <a:solidFill>
                                      <a:srgbClr val="000000"/>
                                    </a:solidFill>
                                    <a:latin typeface="Cambria Math" panose="02040503050406030204" pitchFamily="18" charset="0"/>
                                    <a:ea typeface="Microsoft YaHei" panose="020B0503020204020204" pitchFamily="34" charset="-122"/>
                                  </a:rPr>
                                  <m:t>=</m:t>
                                </m:r>
                                <m:r>
                                  <a:rPr kumimoji="1" lang="en-US" altLang="zh-CN" sz="1400" b="0" i="1" smtClean="0">
                                    <a:solidFill>
                                      <a:srgbClr val="000000"/>
                                    </a:solidFill>
                                    <a:latin typeface="Cambria Math" panose="02040503050406030204" pitchFamily="18" charset="0"/>
                                    <a:ea typeface="Microsoft YaHei" panose="020B0503020204020204" pitchFamily="34" charset="-122"/>
                                  </a:rPr>
                                  <m:t>𝑠𝑜𝑓𝑡𝑚𝑎𝑥</m:t>
                                </m:r>
                                <m:r>
                                  <a:rPr kumimoji="1" lang="en-US" altLang="zh-CN" sz="1400" b="0" i="1" smtClean="0">
                                    <a:solidFill>
                                      <a:srgbClr val="000000"/>
                                    </a:solidFill>
                                    <a:latin typeface="Cambria Math" panose="02040503050406030204" pitchFamily="18" charset="0"/>
                                    <a:ea typeface="Microsoft YaHei" panose="020B0503020204020204" pitchFamily="34" charset="-122"/>
                                  </a:rPr>
                                  <m:t> </m:t>
                                </m:r>
                                <m:d>
                                  <m:d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dPr>
                                  <m:e>
                                    <m:r>
                                      <a:rPr kumimoji="1" lang="en-US" altLang="zh-CN" sz="1400" b="0" i="1" smtClean="0">
                                        <a:solidFill>
                                          <a:srgbClr val="000000"/>
                                        </a:solidFill>
                                        <a:latin typeface="Cambria Math" panose="02040503050406030204" pitchFamily="18" charset="0"/>
                                        <a:ea typeface="Microsoft YaHei" panose="020B0503020204020204" pitchFamily="34" charset="-122"/>
                                      </a:rPr>
                                      <m:t>𝑄</m:t>
                                    </m:r>
                                    <m:sSup>
                                      <m:sSup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sSupPr>
                                      <m:e>
                                        <m:r>
                                          <a:rPr kumimoji="1" lang="en-US" altLang="zh-CN" sz="1400" b="0" i="1" smtClean="0">
                                            <a:solidFill>
                                              <a:srgbClr val="000000"/>
                                            </a:solidFill>
                                            <a:latin typeface="Cambria Math" panose="02040503050406030204" pitchFamily="18" charset="0"/>
                                            <a:ea typeface="Microsoft YaHei" panose="020B0503020204020204" pitchFamily="34" charset="-122"/>
                                          </a:rPr>
                                          <m:t>𝐾</m:t>
                                        </m:r>
                                      </m:e>
                                      <m:sup>
                                        <m:r>
                                          <a:rPr kumimoji="1" lang="en-US" altLang="zh-CN" sz="1400" b="0" i="1" smtClean="0">
                                            <a:solidFill>
                                              <a:srgbClr val="000000"/>
                                            </a:solidFill>
                                            <a:latin typeface="Cambria Math" panose="02040503050406030204" pitchFamily="18" charset="0"/>
                                            <a:ea typeface="Microsoft YaHei" panose="020B0503020204020204" pitchFamily="34" charset="-122"/>
                                          </a:rPr>
                                          <m:t>𝑇</m:t>
                                        </m:r>
                                      </m:sup>
                                    </m:sSup>
                                  </m:e>
                                </m:d>
                                <m:r>
                                  <a:rPr kumimoji="1" lang="en-US" altLang="zh-CN" sz="1400" b="0" i="1" smtClean="0">
                                    <a:solidFill>
                                      <a:srgbClr val="000000"/>
                                    </a:solidFill>
                                    <a:latin typeface="Cambria Math" panose="02040503050406030204" pitchFamily="18" charset="0"/>
                                    <a:ea typeface="Microsoft YaHei" panose="020B0503020204020204" pitchFamily="34" charset="-122"/>
                                  </a:rPr>
                                  <m:t>𝑉</m:t>
                                </m:r>
                                <m:r>
                                  <a:rPr kumimoji="1" lang="en-US" altLang="zh-CN" sz="1400" b="0" i="1" smtClean="0">
                                    <a:solidFill>
                                      <a:srgbClr val="000000"/>
                                    </a:solidFill>
                                    <a:latin typeface="Cambria Math" panose="02040503050406030204" pitchFamily="18" charset="0"/>
                                    <a:ea typeface="Microsoft YaHei" panose="020B0503020204020204" pitchFamily="34" charset="-122"/>
                                  </a:rPr>
                                  <m:t>  ∈</m:t>
                                </m:r>
                                <m:sSup>
                                  <m:sSupPr>
                                    <m:ctrlPr>
                                      <a:rPr kumimoji="1" lang="en-US" altLang="zh-CN" sz="1400" i="1">
                                        <a:solidFill>
                                          <a:srgbClr val="000000"/>
                                        </a:solidFill>
                                        <a:latin typeface="Cambria Math" panose="02040503050406030204" pitchFamily="18" charset="0"/>
                                        <a:ea typeface="Microsoft YaHei" panose="020B0503020204020204" pitchFamily="34" charset="-122"/>
                                      </a:rPr>
                                    </m:ctrlPr>
                                  </m:sSupPr>
                                  <m:e>
                                    <m:r>
                                      <a:rPr kumimoji="1" lang="en-US" altLang="zh-CN" sz="1400" i="1">
                                        <a:solidFill>
                                          <a:srgbClr val="000000"/>
                                        </a:solidFill>
                                        <a:latin typeface="Cambria Math" panose="02040503050406030204" pitchFamily="18" charset="0"/>
                                        <a:ea typeface="Microsoft YaHei" panose="020B0503020204020204" pitchFamily="34" charset="-122"/>
                                      </a:rPr>
                                      <m:t>ℝ</m:t>
                                    </m:r>
                                  </m:e>
                                  <m:sup>
                                    <m:r>
                                      <a:rPr kumimoji="1" lang="en-US" altLang="zh-CN" sz="1400" b="0" i="1" smtClean="0">
                                        <a:solidFill>
                                          <a:srgbClr val="000000"/>
                                        </a:solidFill>
                                        <a:latin typeface="Cambria Math" panose="02040503050406030204" pitchFamily="18" charset="0"/>
                                        <a:ea typeface="Microsoft YaHei" panose="020B0503020204020204" pitchFamily="34" charset="-122"/>
                                      </a:rPr>
                                      <m:t>𝐿</m:t>
                                    </m:r>
                                    <m:r>
                                      <a:rPr kumimoji="1" lang="en-US" altLang="zh-CN" sz="1400" i="1">
                                        <a:solidFill>
                                          <a:srgbClr val="000000"/>
                                        </a:solidFill>
                                        <a:latin typeface="Cambria Math" panose="02040503050406030204" pitchFamily="18" charset="0"/>
                                        <a:ea typeface="Microsoft YaHei" panose="020B0503020204020204" pitchFamily="34" charset="-122"/>
                                      </a:rPr>
                                      <m:t>×</m:t>
                                    </m:r>
                                    <m:r>
                                      <a:rPr kumimoji="1" lang="en-US" altLang="zh-CN" sz="1400" b="0" i="1" smtClean="0">
                                        <a:solidFill>
                                          <a:srgbClr val="000000"/>
                                        </a:solidFill>
                                        <a:latin typeface="Cambria Math" panose="02040503050406030204" pitchFamily="18" charset="0"/>
                                        <a:ea typeface="Microsoft YaHei" panose="020B0503020204020204" pitchFamily="34" charset="-122"/>
                                      </a:rPr>
                                      <m:t>𝑑</m:t>
                                    </m:r>
                                  </m:sup>
                                </m:sSup>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1" lang="en-US" altLang="zh-CN" sz="1400" b="0" i="1" dirty="0" smtClean="0">
                                    <a:solidFill>
                                      <a:srgbClr val="000000"/>
                                    </a:solidFill>
                                    <a:latin typeface="Cambria Math" panose="02040503050406030204" pitchFamily="18" charset="0"/>
                                    <a:ea typeface="Microsoft YaHei" panose="020B0503020204020204" pitchFamily="34" charset="-122"/>
                                  </a:rPr>
                                  <m:t>O</m:t>
                                </m:r>
                                <m:r>
                                  <a:rPr kumimoji="1" lang="en-US" altLang="zh-CN" sz="1400" b="0" i="1" smtClean="0">
                                    <a:solidFill>
                                      <a:srgbClr val="000000"/>
                                    </a:solidFill>
                                    <a:latin typeface="Cambria Math" panose="02040503050406030204" pitchFamily="18" charset="0"/>
                                    <a:ea typeface="Microsoft YaHei" panose="020B0503020204020204" pitchFamily="34" charset="-122"/>
                                  </a:rPr>
                                  <m:t>=</m:t>
                                </m:r>
                                <m:d>
                                  <m:d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dPr>
                                  <m:e>
                                    <m:r>
                                      <a:rPr kumimoji="1" lang="en-US" altLang="zh-CN" sz="1400" b="0" i="1" smtClean="0">
                                        <a:solidFill>
                                          <a:srgbClr val="000000"/>
                                        </a:solidFill>
                                        <a:latin typeface="Cambria Math" panose="02040503050406030204" pitchFamily="18" charset="0"/>
                                        <a:ea typeface="Microsoft YaHei" panose="020B0503020204020204" pitchFamily="34" charset="-122"/>
                                      </a:rPr>
                                      <m:t>𝑄</m:t>
                                    </m:r>
                                    <m:sSup>
                                      <m:sSup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sSupPr>
                                      <m:e>
                                        <m:r>
                                          <a:rPr kumimoji="1" lang="en-US" altLang="zh-CN" sz="1400" b="0" i="1" smtClean="0">
                                            <a:solidFill>
                                              <a:srgbClr val="000000"/>
                                            </a:solidFill>
                                            <a:latin typeface="Cambria Math" panose="02040503050406030204" pitchFamily="18" charset="0"/>
                                            <a:ea typeface="Microsoft YaHei" panose="020B0503020204020204" pitchFamily="34" charset="-122"/>
                                          </a:rPr>
                                          <m:t>𝐾</m:t>
                                        </m:r>
                                      </m:e>
                                      <m:sup>
                                        <m:r>
                                          <a:rPr kumimoji="1" lang="en-US" altLang="zh-CN" sz="1400" b="0" i="1" smtClean="0">
                                            <a:solidFill>
                                              <a:srgbClr val="000000"/>
                                            </a:solidFill>
                                            <a:latin typeface="Cambria Math" panose="02040503050406030204" pitchFamily="18" charset="0"/>
                                            <a:ea typeface="Microsoft YaHei" panose="020B0503020204020204" pitchFamily="34" charset="-122"/>
                                          </a:rPr>
                                          <m:t>𝑇</m:t>
                                        </m:r>
                                      </m:sup>
                                    </m:sSup>
                                  </m:e>
                                </m:d>
                                <m:r>
                                  <a:rPr kumimoji="1" lang="en-US" altLang="zh-CN" sz="1400" b="0" i="1" smtClean="0">
                                    <a:solidFill>
                                      <a:srgbClr val="000000"/>
                                    </a:solidFill>
                                    <a:latin typeface="Cambria Math" panose="02040503050406030204" pitchFamily="18" charset="0"/>
                                    <a:ea typeface="Microsoft YaHei" panose="020B0503020204020204" pitchFamily="34" charset="-122"/>
                                  </a:rPr>
                                  <m:t>𝑉</m:t>
                                </m:r>
                              </m:oMath>
                            </m:oMathPara>
                          </a14:m>
                          <a:endParaRPr kumimoji="1" lang="en-US" altLang="zh-CN" sz="1400" b="0" dirty="0">
                            <a:solidFill>
                              <a:srgbClr val="000000"/>
                            </a:solidFill>
                            <a:latin typeface="Cambria Math" panose="02040503050406030204" pitchFamily="18" charset="0"/>
                            <a:ea typeface="Microsoft YaHei" panose="020B0503020204020204" pitchFamily="34" charset="-122"/>
                          </a:endParaRPr>
                        </a:p>
                      </a:txBody>
                      <a:tcPr/>
                    </a:tc>
                    <a:extLst>
                      <a:ext uri="{0D108BD9-81ED-4DB2-BD59-A6C34878D82A}">
                        <a16:rowId xmlns:a16="http://schemas.microsoft.com/office/drawing/2014/main" val="1873110334"/>
                      </a:ext>
                    </a:extLst>
                  </a:tr>
                  <a:tr h="370840">
                    <a:tc>
                      <a:txBody>
                        <a:bodyPr/>
                        <a:lstStyle/>
                        <a:p>
                          <a:pPr algn="ctr"/>
                          <a:r>
                            <a:rPr lang="en-US" altLang="en-US" sz="1600" dirty="0">
                              <a:latin typeface="微软雅黑" panose="020B0503020204020204" pitchFamily="34" charset="-122"/>
                              <a:ea typeface="微软雅黑" panose="020B0503020204020204" pitchFamily="34" charset="-122"/>
                            </a:rPr>
                            <a:t>Iterative Inference</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sSubPr>
                                  <m:e>
                                    <m:r>
                                      <a:rPr kumimoji="1" lang="en-US" altLang="zh-CN" sz="1400" b="0" i="1" smtClean="0">
                                        <a:solidFill>
                                          <a:srgbClr val="000000"/>
                                        </a:solidFill>
                                        <a:latin typeface="Cambria Math" panose="02040503050406030204" pitchFamily="18" charset="0"/>
                                        <a:ea typeface="Microsoft YaHei" panose="020B0503020204020204" pitchFamily="34" charset="-122"/>
                                      </a:rPr>
                                      <m:t>𝑜</m:t>
                                    </m:r>
                                  </m:e>
                                  <m:sub>
                                    <m:r>
                                      <a:rPr kumimoji="1" lang="en-US" altLang="zh-CN" sz="1400" b="0" i="1" smtClean="0">
                                        <a:solidFill>
                                          <a:srgbClr val="000000"/>
                                        </a:solidFill>
                                        <a:latin typeface="Cambria Math" panose="02040503050406030204" pitchFamily="18" charset="0"/>
                                        <a:ea typeface="Microsoft YaHei" panose="020B0503020204020204" pitchFamily="34" charset="-122"/>
                                      </a:rPr>
                                      <m:t>𝑡</m:t>
                                    </m:r>
                                  </m:sub>
                                </m:sSub>
                                <m:r>
                                  <a:rPr kumimoji="1" lang="en-US" altLang="zh-CN" sz="1400" b="0" i="1" smtClean="0">
                                    <a:solidFill>
                                      <a:srgbClr val="000000"/>
                                    </a:solidFill>
                                    <a:latin typeface="Cambria Math" panose="02040503050406030204" pitchFamily="18" charset="0"/>
                                    <a:ea typeface="Microsoft YaHei" panose="020B0503020204020204" pitchFamily="34" charset="-122"/>
                                  </a:rPr>
                                  <m:t>=</m:t>
                                </m:r>
                                <m:nary>
                                  <m:naryPr>
                                    <m:chr m:val="∑"/>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naryPr>
                                  <m:sub>
                                    <m:r>
                                      <a:rPr kumimoji="1" lang="en-US" altLang="zh-CN" sz="1400" b="0" i="1" smtClean="0">
                                        <a:solidFill>
                                          <a:srgbClr val="000000"/>
                                        </a:solidFill>
                                        <a:latin typeface="Cambria Math" panose="02040503050406030204" pitchFamily="18" charset="0"/>
                                        <a:ea typeface="Microsoft YaHei" panose="020B0503020204020204" pitchFamily="34" charset="-122"/>
                                      </a:rPr>
                                      <m:t>𝑗</m:t>
                                    </m:r>
                                    <m:r>
                                      <a:rPr kumimoji="1" lang="en-US" altLang="zh-CN" sz="1400" b="0" i="1" smtClean="0">
                                        <a:solidFill>
                                          <a:srgbClr val="000000"/>
                                        </a:solidFill>
                                        <a:latin typeface="Cambria Math" panose="02040503050406030204" pitchFamily="18" charset="0"/>
                                        <a:ea typeface="Microsoft YaHei" panose="020B0503020204020204" pitchFamily="34" charset="-122"/>
                                      </a:rPr>
                                      <m:t>=1</m:t>
                                    </m:r>
                                  </m:sub>
                                  <m:sup>
                                    <m:r>
                                      <a:rPr kumimoji="1" lang="en-US" altLang="zh-CN" sz="1400" b="0" i="1" smtClean="0">
                                        <a:solidFill>
                                          <a:srgbClr val="000000"/>
                                        </a:solidFill>
                                        <a:latin typeface="Cambria Math" panose="02040503050406030204" pitchFamily="18" charset="0"/>
                                        <a:ea typeface="Microsoft YaHei" panose="020B0503020204020204" pitchFamily="34" charset="-122"/>
                                      </a:rPr>
                                      <m:t>𝑡</m:t>
                                    </m:r>
                                  </m:sup>
                                  <m:e>
                                    <m:f>
                                      <m:f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fPr>
                                      <m:num>
                                        <m:func>
                                          <m:func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funcPr>
                                          <m:fName>
                                            <m:r>
                                              <m:rPr>
                                                <m:sty m:val="p"/>
                                              </m:rPr>
                                              <a:rPr kumimoji="1" lang="en-US" altLang="zh-CN" sz="1400" b="0" i="0" smtClean="0">
                                                <a:solidFill>
                                                  <a:srgbClr val="000000"/>
                                                </a:solidFill>
                                                <a:latin typeface="Cambria Math" panose="02040503050406030204" pitchFamily="18" charset="0"/>
                                                <a:ea typeface="Microsoft YaHei" panose="020B0503020204020204" pitchFamily="34" charset="-122"/>
                                              </a:rPr>
                                              <m:t>exp</m:t>
                                            </m:r>
                                          </m:fName>
                                          <m:e>
                                            <m:d>
                                              <m:d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dPr>
                                              <m:e>
                                                <m:sSubSup>
                                                  <m:sSubSup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sSubSupPr>
                                                  <m:e>
                                                    <m:r>
                                                      <a:rPr kumimoji="1" lang="en-US" altLang="zh-CN" sz="1400" b="0" i="1" smtClean="0">
                                                        <a:solidFill>
                                                          <a:srgbClr val="000000"/>
                                                        </a:solidFill>
                                                        <a:latin typeface="Cambria Math" panose="02040503050406030204" pitchFamily="18" charset="0"/>
                                                        <a:ea typeface="Microsoft YaHei" panose="020B0503020204020204" pitchFamily="34" charset="-122"/>
                                                      </a:rPr>
                                                      <m:t>𝑞</m:t>
                                                    </m:r>
                                                  </m:e>
                                                  <m:sub>
                                                    <m:r>
                                                      <a:rPr kumimoji="1" lang="en-US" altLang="zh-CN" sz="1400" b="0" i="1" smtClean="0">
                                                        <a:solidFill>
                                                          <a:srgbClr val="000000"/>
                                                        </a:solidFill>
                                                        <a:latin typeface="Cambria Math" panose="02040503050406030204" pitchFamily="18" charset="0"/>
                                                        <a:ea typeface="Microsoft YaHei" panose="020B0503020204020204" pitchFamily="34" charset="-122"/>
                                                      </a:rPr>
                                                      <m:t>𝑡</m:t>
                                                    </m:r>
                                                  </m:sub>
                                                  <m:sup>
                                                    <m:r>
                                                      <a:rPr kumimoji="1" lang="en-US" altLang="zh-CN" sz="1400" b="0" i="1" smtClean="0">
                                                        <a:solidFill>
                                                          <a:srgbClr val="000000"/>
                                                        </a:solidFill>
                                                        <a:latin typeface="Cambria Math" panose="02040503050406030204" pitchFamily="18" charset="0"/>
                                                        <a:ea typeface="Microsoft YaHei" panose="020B0503020204020204" pitchFamily="34" charset="-122"/>
                                                      </a:rPr>
                                                      <m:t>𝑇</m:t>
                                                    </m:r>
                                                  </m:sup>
                                                </m:sSubSup>
                                                <m:sSub>
                                                  <m:sSub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sSubPr>
                                                  <m:e>
                                                    <m:r>
                                                      <a:rPr kumimoji="1" lang="en-US" altLang="zh-CN" sz="1400" b="0" i="1" smtClean="0">
                                                        <a:solidFill>
                                                          <a:srgbClr val="000000"/>
                                                        </a:solidFill>
                                                        <a:latin typeface="Cambria Math" panose="02040503050406030204" pitchFamily="18" charset="0"/>
                                                        <a:ea typeface="Microsoft YaHei" panose="020B0503020204020204" pitchFamily="34" charset="-122"/>
                                                      </a:rPr>
                                                      <m:t>𝑘</m:t>
                                                    </m:r>
                                                  </m:e>
                                                  <m:sub>
                                                    <m:r>
                                                      <a:rPr kumimoji="1" lang="en-US" altLang="zh-CN" sz="1400" b="0" i="1" smtClean="0">
                                                        <a:solidFill>
                                                          <a:srgbClr val="000000"/>
                                                        </a:solidFill>
                                                        <a:latin typeface="Cambria Math" panose="02040503050406030204" pitchFamily="18" charset="0"/>
                                                        <a:ea typeface="Microsoft YaHei" panose="020B0503020204020204" pitchFamily="34" charset="-122"/>
                                                      </a:rPr>
                                                      <m:t>𝑗</m:t>
                                                    </m:r>
                                                  </m:sub>
                                                </m:sSub>
                                              </m:e>
                                            </m:d>
                                          </m:e>
                                        </m:func>
                                      </m:num>
                                      <m:den>
                                        <m:nary>
                                          <m:naryPr>
                                            <m:chr m:val="∑"/>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naryPr>
                                          <m:sub>
                                            <m:r>
                                              <m:rPr>
                                                <m:brk m:alnAt="23"/>
                                              </m:rPr>
                                              <a:rPr kumimoji="1" lang="en-US" altLang="zh-CN" sz="1400" b="0" i="1" smtClean="0">
                                                <a:solidFill>
                                                  <a:srgbClr val="000000"/>
                                                </a:solidFill>
                                                <a:latin typeface="Cambria Math" panose="02040503050406030204" pitchFamily="18" charset="0"/>
                                                <a:ea typeface="Microsoft YaHei" panose="020B0503020204020204" pitchFamily="34" charset="-122"/>
                                              </a:rPr>
                                              <m:t>𝑙</m:t>
                                            </m:r>
                                            <m:r>
                                              <a:rPr kumimoji="1" lang="en-US" altLang="zh-CN" sz="1400" b="0" i="1" smtClean="0">
                                                <a:solidFill>
                                                  <a:srgbClr val="000000"/>
                                                </a:solidFill>
                                                <a:latin typeface="Cambria Math" panose="02040503050406030204" pitchFamily="18" charset="0"/>
                                                <a:ea typeface="Microsoft YaHei" panose="020B0503020204020204" pitchFamily="34" charset="-122"/>
                                              </a:rPr>
                                              <m:t>=1</m:t>
                                            </m:r>
                                          </m:sub>
                                          <m:sup>
                                            <m:r>
                                              <a:rPr kumimoji="1" lang="en-US" altLang="zh-CN" sz="1400" b="0" i="1" smtClean="0">
                                                <a:solidFill>
                                                  <a:srgbClr val="000000"/>
                                                </a:solidFill>
                                                <a:latin typeface="Cambria Math" panose="02040503050406030204" pitchFamily="18" charset="0"/>
                                                <a:ea typeface="Microsoft YaHei" panose="020B0503020204020204" pitchFamily="34" charset="-122"/>
                                              </a:rPr>
                                              <m:t>𝑡</m:t>
                                            </m:r>
                                          </m:sup>
                                          <m:e>
                                            <m:func>
                                              <m:funcPr>
                                                <m:ctrlPr>
                                                  <a:rPr kumimoji="1" lang="en-US" altLang="zh-CN" sz="1400" i="1">
                                                    <a:solidFill>
                                                      <a:srgbClr val="000000"/>
                                                    </a:solidFill>
                                                    <a:latin typeface="Cambria Math" panose="02040503050406030204" pitchFamily="18" charset="0"/>
                                                    <a:ea typeface="Microsoft YaHei" panose="020B0503020204020204" pitchFamily="34" charset="-122"/>
                                                  </a:rPr>
                                                </m:ctrlPr>
                                              </m:funcPr>
                                              <m:fName>
                                                <m:r>
                                                  <m:rPr>
                                                    <m:sty m:val="p"/>
                                                  </m:rPr>
                                                  <a:rPr kumimoji="1" lang="en-US" altLang="zh-CN" sz="1400">
                                                    <a:solidFill>
                                                      <a:srgbClr val="000000"/>
                                                    </a:solidFill>
                                                    <a:latin typeface="Cambria Math" panose="02040503050406030204" pitchFamily="18" charset="0"/>
                                                    <a:ea typeface="Microsoft YaHei" panose="020B0503020204020204" pitchFamily="34" charset="-122"/>
                                                  </a:rPr>
                                                  <m:t>exp</m:t>
                                                </m:r>
                                              </m:fName>
                                              <m:e>
                                                <m:d>
                                                  <m:dPr>
                                                    <m:ctrlPr>
                                                      <a:rPr kumimoji="1" lang="en-US" altLang="zh-CN" sz="1400" i="1">
                                                        <a:solidFill>
                                                          <a:srgbClr val="000000"/>
                                                        </a:solidFill>
                                                        <a:latin typeface="Cambria Math" panose="02040503050406030204" pitchFamily="18" charset="0"/>
                                                        <a:ea typeface="Microsoft YaHei" panose="020B0503020204020204" pitchFamily="34" charset="-122"/>
                                                      </a:rPr>
                                                    </m:ctrlPr>
                                                  </m:dPr>
                                                  <m:e>
                                                    <m:sSubSup>
                                                      <m:sSubSupPr>
                                                        <m:ctrlPr>
                                                          <a:rPr kumimoji="1" lang="en-US" altLang="zh-CN" sz="1400" i="1">
                                                            <a:solidFill>
                                                              <a:srgbClr val="000000"/>
                                                            </a:solidFill>
                                                            <a:latin typeface="Cambria Math" panose="02040503050406030204" pitchFamily="18" charset="0"/>
                                                            <a:ea typeface="Microsoft YaHei" panose="020B0503020204020204" pitchFamily="34" charset="-122"/>
                                                          </a:rPr>
                                                        </m:ctrlPr>
                                                      </m:sSubSupPr>
                                                      <m:e>
                                                        <m:r>
                                                          <a:rPr kumimoji="1" lang="en-US" altLang="zh-CN" sz="1400" i="1">
                                                            <a:solidFill>
                                                              <a:srgbClr val="000000"/>
                                                            </a:solidFill>
                                                            <a:latin typeface="Cambria Math" panose="02040503050406030204" pitchFamily="18" charset="0"/>
                                                            <a:ea typeface="Microsoft YaHei" panose="020B0503020204020204" pitchFamily="34" charset="-122"/>
                                                          </a:rPr>
                                                          <m:t>𝑞</m:t>
                                                        </m:r>
                                                      </m:e>
                                                      <m:sub>
                                                        <m:r>
                                                          <m:rPr>
                                                            <m:sty m:val="p"/>
                                                          </m:rPr>
                                                          <a:rPr kumimoji="1" lang="en-US" altLang="zh-CN" sz="1400" i="1">
                                                            <a:solidFill>
                                                              <a:srgbClr val="000000"/>
                                                            </a:solidFill>
                                                            <a:latin typeface="Cambria Math" panose="02040503050406030204" pitchFamily="18" charset="0"/>
                                                            <a:ea typeface="Microsoft YaHei" panose="020B0503020204020204" pitchFamily="34" charset="-122"/>
                                                          </a:rPr>
                                                          <m:t>l</m:t>
                                                        </m:r>
                                                      </m:sub>
                                                      <m:sup>
                                                        <m:r>
                                                          <a:rPr kumimoji="1" lang="en-US" altLang="zh-CN" sz="1400" i="1">
                                                            <a:solidFill>
                                                              <a:srgbClr val="000000"/>
                                                            </a:solidFill>
                                                            <a:latin typeface="Cambria Math" panose="02040503050406030204" pitchFamily="18" charset="0"/>
                                                            <a:ea typeface="Microsoft YaHei" panose="020B0503020204020204" pitchFamily="34" charset="-122"/>
                                                          </a:rPr>
                                                          <m:t>𝑇</m:t>
                                                        </m:r>
                                                      </m:sup>
                                                    </m:sSubSup>
                                                    <m:sSub>
                                                      <m:sSubPr>
                                                        <m:ctrlPr>
                                                          <a:rPr kumimoji="1" lang="en-US" altLang="zh-CN" sz="1400" i="1">
                                                            <a:solidFill>
                                                              <a:srgbClr val="000000"/>
                                                            </a:solidFill>
                                                            <a:latin typeface="Cambria Math" panose="02040503050406030204" pitchFamily="18" charset="0"/>
                                                            <a:ea typeface="Microsoft YaHei" panose="020B0503020204020204" pitchFamily="34" charset="-122"/>
                                                          </a:rPr>
                                                        </m:ctrlPr>
                                                      </m:sSubPr>
                                                      <m:e>
                                                        <m:r>
                                                          <a:rPr kumimoji="1" lang="en-US" altLang="zh-CN" sz="1400" i="1">
                                                            <a:solidFill>
                                                              <a:srgbClr val="000000"/>
                                                            </a:solidFill>
                                                            <a:latin typeface="Cambria Math" panose="02040503050406030204" pitchFamily="18" charset="0"/>
                                                            <a:ea typeface="Microsoft YaHei" panose="020B0503020204020204" pitchFamily="34" charset="-122"/>
                                                          </a:rPr>
                                                          <m:t>𝑘</m:t>
                                                        </m:r>
                                                      </m:e>
                                                      <m:sub>
                                                        <m:r>
                                                          <a:rPr kumimoji="1" lang="en-US" altLang="zh-CN" sz="1400" i="1">
                                                            <a:solidFill>
                                                              <a:srgbClr val="000000"/>
                                                            </a:solidFill>
                                                            <a:latin typeface="Cambria Math" panose="02040503050406030204" pitchFamily="18" charset="0"/>
                                                            <a:ea typeface="Microsoft YaHei" panose="020B0503020204020204" pitchFamily="34" charset="-122"/>
                                                          </a:rPr>
                                                          <m:t>𝑗</m:t>
                                                        </m:r>
                                                      </m:sub>
                                                    </m:sSub>
                                                  </m:e>
                                                </m:d>
                                              </m:e>
                                            </m:func>
                                          </m:e>
                                        </m:nary>
                                      </m:den>
                                    </m:f>
                                  </m:e>
                                </m:nary>
                                <m:r>
                                  <a:rPr kumimoji="1" lang="en-US" altLang="zh-CN" sz="1400" b="0" i="1" smtClean="0">
                                    <a:solidFill>
                                      <a:srgbClr val="000000"/>
                                    </a:solidFill>
                                    <a:latin typeface="Cambria Math" panose="02040503050406030204" pitchFamily="18" charset="0"/>
                                    <a:ea typeface="Microsoft YaHei" panose="020B0503020204020204" pitchFamily="34" charset="-122"/>
                                  </a:rPr>
                                  <m:t> </m:t>
                                </m:r>
                                <m:sSub>
                                  <m:sSub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sSubPr>
                                  <m:e>
                                    <m:r>
                                      <a:rPr kumimoji="1" lang="en-US" altLang="zh-CN" sz="1400" b="0" i="1" smtClean="0">
                                        <a:solidFill>
                                          <a:srgbClr val="000000"/>
                                        </a:solidFill>
                                        <a:latin typeface="Cambria Math" panose="02040503050406030204" pitchFamily="18" charset="0"/>
                                        <a:ea typeface="Microsoft YaHei" panose="020B0503020204020204" pitchFamily="34" charset="-122"/>
                                      </a:rPr>
                                      <m:t>𝑣</m:t>
                                    </m:r>
                                  </m:e>
                                  <m:sub>
                                    <m:r>
                                      <a:rPr kumimoji="1" lang="en-US" altLang="zh-CN" sz="1400" b="0" i="1" smtClean="0">
                                        <a:solidFill>
                                          <a:srgbClr val="000000"/>
                                        </a:solidFill>
                                        <a:latin typeface="Cambria Math" panose="02040503050406030204" pitchFamily="18" charset="0"/>
                                        <a:ea typeface="Microsoft YaHei" panose="020B0503020204020204" pitchFamily="34" charset="-122"/>
                                      </a:rPr>
                                      <m:t>𝑗</m:t>
                                    </m:r>
                                  </m:sub>
                                </m:sSub>
                                <m:r>
                                  <a:rPr kumimoji="1" lang="en-US" altLang="zh-CN" sz="1400" b="0" i="1" smtClean="0">
                                    <a:solidFill>
                                      <a:srgbClr val="000000"/>
                                    </a:solidFill>
                                    <a:latin typeface="Cambria Math" panose="02040503050406030204" pitchFamily="18" charset="0"/>
                                    <a:ea typeface="Microsoft YaHei" panose="020B0503020204020204" pitchFamily="34" charset="-122"/>
                                  </a:rPr>
                                  <m:t>∈</m:t>
                                </m:r>
                                <m:sSup>
                                  <m:sSup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sSupPr>
                                  <m:e>
                                    <m:r>
                                      <a:rPr kumimoji="1" lang="en-US" altLang="zh-CN" sz="1400" i="1">
                                        <a:solidFill>
                                          <a:srgbClr val="000000"/>
                                        </a:solidFill>
                                        <a:latin typeface="Cambria Math" panose="02040503050406030204" pitchFamily="18" charset="0"/>
                                        <a:ea typeface="Microsoft YaHei" panose="020B0503020204020204" pitchFamily="34" charset="-122"/>
                                      </a:rPr>
                                      <m:t>ℝ</m:t>
                                    </m:r>
                                  </m:e>
                                  <m:sup>
                                    <m:r>
                                      <m:rPr>
                                        <m:sty m:val="p"/>
                                      </m:rPr>
                                      <a:rPr kumimoji="1" lang="en-US" altLang="zh-CN" sz="1400" b="0" i="0" smtClean="0">
                                        <a:solidFill>
                                          <a:srgbClr val="000000"/>
                                        </a:solidFill>
                                        <a:latin typeface="Cambria Math" panose="02040503050406030204" pitchFamily="18" charset="0"/>
                                        <a:ea typeface="Microsoft YaHei" panose="020B0503020204020204" pitchFamily="34" charset="-122"/>
                                      </a:rPr>
                                      <m:t>d</m:t>
                                    </m:r>
                                  </m:sup>
                                </m:sSup>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sSubPr>
                                  <m:e>
                                    <m:r>
                                      <a:rPr kumimoji="1" lang="en-US" altLang="zh-CN" sz="1400" b="0" i="1" smtClean="0">
                                        <a:solidFill>
                                          <a:srgbClr val="000000"/>
                                        </a:solidFill>
                                        <a:latin typeface="Cambria Math" panose="02040503050406030204" pitchFamily="18" charset="0"/>
                                        <a:ea typeface="Microsoft YaHei" panose="020B0503020204020204" pitchFamily="34" charset="-122"/>
                                      </a:rPr>
                                      <m:t>𝑜</m:t>
                                    </m:r>
                                  </m:e>
                                  <m:sub>
                                    <m:r>
                                      <a:rPr kumimoji="1" lang="en-US" altLang="zh-CN" sz="1400" b="0" i="1" smtClean="0">
                                        <a:solidFill>
                                          <a:srgbClr val="000000"/>
                                        </a:solidFill>
                                        <a:latin typeface="Cambria Math" panose="02040503050406030204" pitchFamily="18" charset="0"/>
                                        <a:ea typeface="Microsoft YaHei" panose="020B0503020204020204" pitchFamily="34" charset="-122"/>
                                      </a:rPr>
                                      <m:t>𝑡</m:t>
                                    </m:r>
                                  </m:sub>
                                </m:sSub>
                                <m:r>
                                  <a:rPr kumimoji="1" lang="en-US" altLang="zh-CN" sz="1400" b="0" i="1" smtClean="0">
                                    <a:solidFill>
                                      <a:srgbClr val="000000"/>
                                    </a:solidFill>
                                    <a:latin typeface="Cambria Math" panose="02040503050406030204" pitchFamily="18" charset="0"/>
                                    <a:ea typeface="Microsoft YaHei" panose="020B0503020204020204" pitchFamily="34" charset="-122"/>
                                  </a:rPr>
                                  <m:t>=</m:t>
                                </m:r>
                                <m:nary>
                                  <m:naryPr>
                                    <m:chr m:val="∑"/>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naryPr>
                                  <m:sub>
                                    <m:r>
                                      <a:rPr kumimoji="1" lang="en-US" altLang="zh-CN" sz="1400" b="0" i="1" smtClean="0">
                                        <a:solidFill>
                                          <a:srgbClr val="000000"/>
                                        </a:solidFill>
                                        <a:latin typeface="Cambria Math" panose="02040503050406030204" pitchFamily="18" charset="0"/>
                                        <a:ea typeface="Microsoft YaHei" panose="020B0503020204020204" pitchFamily="34" charset="-122"/>
                                      </a:rPr>
                                      <m:t>𝑗</m:t>
                                    </m:r>
                                    <m:r>
                                      <a:rPr kumimoji="1" lang="en-US" altLang="zh-CN" sz="1400" b="0" i="1" smtClean="0">
                                        <a:solidFill>
                                          <a:srgbClr val="000000"/>
                                        </a:solidFill>
                                        <a:latin typeface="Cambria Math" panose="02040503050406030204" pitchFamily="18" charset="0"/>
                                        <a:ea typeface="Microsoft YaHei" panose="020B0503020204020204" pitchFamily="34" charset="-122"/>
                                      </a:rPr>
                                      <m:t>=1</m:t>
                                    </m:r>
                                  </m:sub>
                                  <m:sup>
                                    <m:r>
                                      <a:rPr kumimoji="1" lang="en-US" altLang="zh-CN" sz="1400" b="0" i="1" smtClean="0">
                                        <a:solidFill>
                                          <a:srgbClr val="000000"/>
                                        </a:solidFill>
                                        <a:latin typeface="Cambria Math" panose="02040503050406030204" pitchFamily="18" charset="0"/>
                                        <a:ea typeface="Microsoft YaHei" panose="020B0503020204020204" pitchFamily="34" charset="-122"/>
                                      </a:rPr>
                                      <m:t>𝑡</m:t>
                                    </m:r>
                                  </m:sup>
                                  <m:e>
                                    <m:d>
                                      <m:d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dPr>
                                      <m:e>
                                        <m:sSubSup>
                                          <m:sSubSup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sSubSupPr>
                                          <m:e>
                                            <m:r>
                                              <a:rPr kumimoji="1" lang="en-US" altLang="zh-CN" sz="1400" b="0" i="1" smtClean="0">
                                                <a:solidFill>
                                                  <a:srgbClr val="000000"/>
                                                </a:solidFill>
                                                <a:latin typeface="Cambria Math" panose="02040503050406030204" pitchFamily="18" charset="0"/>
                                                <a:ea typeface="Microsoft YaHei" panose="020B0503020204020204" pitchFamily="34" charset="-122"/>
                                              </a:rPr>
                                              <m:t>𝑞</m:t>
                                            </m:r>
                                          </m:e>
                                          <m:sub>
                                            <m:r>
                                              <a:rPr kumimoji="1" lang="en-US" altLang="zh-CN" sz="1400" b="0" i="1" smtClean="0">
                                                <a:solidFill>
                                                  <a:srgbClr val="000000"/>
                                                </a:solidFill>
                                                <a:latin typeface="Cambria Math" panose="02040503050406030204" pitchFamily="18" charset="0"/>
                                                <a:ea typeface="Microsoft YaHei" panose="020B0503020204020204" pitchFamily="34" charset="-122"/>
                                              </a:rPr>
                                              <m:t>𝑡</m:t>
                                            </m:r>
                                          </m:sub>
                                          <m:sup>
                                            <m:r>
                                              <a:rPr kumimoji="1" lang="en-US" altLang="zh-CN" sz="1400" b="0" i="1" smtClean="0">
                                                <a:solidFill>
                                                  <a:srgbClr val="000000"/>
                                                </a:solidFill>
                                                <a:latin typeface="Cambria Math" panose="02040503050406030204" pitchFamily="18" charset="0"/>
                                                <a:ea typeface="Microsoft YaHei" panose="020B0503020204020204" pitchFamily="34" charset="-122"/>
                                              </a:rPr>
                                              <m:t>𝑇</m:t>
                                            </m:r>
                                          </m:sup>
                                        </m:sSubSup>
                                        <m:sSub>
                                          <m:sSub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sSubPr>
                                          <m:e>
                                            <m:r>
                                              <a:rPr kumimoji="1" lang="en-US" altLang="zh-CN" sz="1400" b="0" i="1" smtClean="0">
                                                <a:solidFill>
                                                  <a:srgbClr val="000000"/>
                                                </a:solidFill>
                                                <a:latin typeface="Cambria Math" panose="02040503050406030204" pitchFamily="18" charset="0"/>
                                                <a:ea typeface="Microsoft YaHei" panose="020B0503020204020204" pitchFamily="34" charset="-122"/>
                                              </a:rPr>
                                              <m:t>𝑘</m:t>
                                            </m:r>
                                          </m:e>
                                          <m:sub>
                                            <m:r>
                                              <a:rPr kumimoji="1" lang="en-US" altLang="zh-CN" sz="1400" b="0" i="1" smtClean="0">
                                                <a:solidFill>
                                                  <a:srgbClr val="000000"/>
                                                </a:solidFill>
                                                <a:latin typeface="Cambria Math" panose="02040503050406030204" pitchFamily="18" charset="0"/>
                                                <a:ea typeface="Microsoft YaHei" panose="020B0503020204020204" pitchFamily="34" charset="-122"/>
                                              </a:rPr>
                                              <m:t>𝑗</m:t>
                                            </m:r>
                                          </m:sub>
                                        </m:sSub>
                                      </m:e>
                                    </m:d>
                                    <m:sSub>
                                      <m:sSub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sSubPr>
                                      <m:e>
                                        <m:r>
                                          <a:rPr kumimoji="1" lang="en-US" altLang="zh-CN" sz="1400" b="0" i="1" smtClean="0">
                                            <a:solidFill>
                                              <a:srgbClr val="000000"/>
                                            </a:solidFill>
                                            <a:latin typeface="Cambria Math" panose="02040503050406030204" pitchFamily="18" charset="0"/>
                                            <a:ea typeface="Microsoft YaHei" panose="020B0503020204020204" pitchFamily="34" charset="-122"/>
                                          </a:rPr>
                                          <m:t>𝑣</m:t>
                                        </m:r>
                                      </m:e>
                                      <m:sub>
                                        <m:r>
                                          <a:rPr kumimoji="1" lang="en-US" altLang="zh-CN" sz="1400" b="0" i="1" smtClean="0">
                                            <a:solidFill>
                                              <a:srgbClr val="000000"/>
                                            </a:solidFill>
                                            <a:latin typeface="Cambria Math" panose="02040503050406030204" pitchFamily="18" charset="0"/>
                                            <a:ea typeface="Microsoft YaHei" panose="020B0503020204020204" pitchFamily="34" charset="-122"/>
                                          </a:rPr>
                                          <m:t>𝑗</m:t>
                                        </m:r>
                                      </m:sub>
                                    </m:sSub>
                                    <m:r>
                                      <a:rPr kumimoji="1" lang="en-US" altLang="zh-CN" sz="1400" b="0" i="1" smtClean="0">
                                        <a:solidFill>
                                          <a:srgbClr val="000000"/>
                                        </a:solidFill>
                                        <a:latin typeface="Cambria Math" panose="02040503050406030204" pitchFamily="18" charset="0"/>
                                        <a:ea typeface="Microsoft YaHei" panose="020B0503020204020204" pitchFamily="34" charset="-122"/>
                                      </a:rPr>
                                      <m:t>=</m:t>
                                    </m:r>
                                    <m:nary>
                                      <m:naryPr>
                                        <m:chr m:val="∑"/>
                                        <m:ctrlPr>
                                          <a:rPr kumimoji="1" lang="en-US" altLang="zh-CN" sz="1400" i="1">
                                            <a:solidFill>
                                              <a:srgbClr val="000000"/>
                                            </a:solidFill>
                                            <a:latin typeface="Cambria Math" panose="02040503050406030204" pitchFamily="18" charset="0"/>
                                            <a:ea typeface="Microsoft YaHei" panose="020B0503020204020204" pitchFamily="34" charset="-122"/>
                                          </a:rPr>
                                        </m:ctrlPr>
                                      </m:naryPr>
                                      <m:sub>
                                        <m:r>
                                          <a:rPr kumimoji="1" lang="en-US" altLang="zh-CN" sz="1400" i="1">
                                            <a:solidFill>
                                              <a:srgbClr val="000000"/>
                                            </a:solidFill>
                                            <a:latin typeface="Cambria Math" panose="02040503050406030204" pitchFamily="18" charset="0"/>
                                            <a:ea typeface="Microsoft YaHei" panose="020B0503020204020204" pitchFamily="34" charset="-122"/>
                                          </a:rPr>
                                          <m:t>𝑗</m:t>
                                        </m:r>
                                        <m:r>
                                          <a:rPr kumimoji="1" lang="en-US" altLang="zh-CN" sz="1400" i="1">
                                            <a:solidFill>
                                              <a:srgbClr val="000000"/>
                                            </a:solidFill>
                                            <a:latin typeface="Cambria Math" panose="02040503050406030204" pitchFamily="18" charset="0"/>
                                            <a:ea typeface="Microsoft YaHei" panose="020B0503020204020204" pitchFamily="34" charset="-122"/>
                                          </a:rPr>
                                          <m:t>=1</m:t>
                                        </m:r>
                                      </m:sub>
                                      <m:sup>
                                        <m:r>
                                          <a:rPr kumimoji="1" lang="en-US" altLang="zh-CN" sz="1400" i="1">
                                            <a:solidFill>
                                              <a:srgbClr val="000000"/>
                                            </a:solidFill>
                                            <a:latin typeface="Cambria Math" panose="02040503050406030204" pitchFamily="18" charset="0"/>
                                            <a:ea typeface="Microsoft YaHei" panose="020B0503020204020204" pitchFamily="34" charset="-122"/>
                                          </a:rPr>
                                          <m:t>𝑡</m:t>
                                        </m:r>
                                      </m:sup>
                                      <m:e>
                                        <m:sSub>
                                          <m:sSubPr>
                                            <m:ctrlPr>
                                              <a:rPr kumimoji="1" lang="en-US" altLang="zh-CN" sz="1400" i="1">
                                                <a:solidFill>
                                                  <a:srgbClr val="000000"/>
                                                </a:solidFill>
                                                <a:latin typeface="Cambria Math" panose="02040503050406030204" pitchFamily="18" charset="0"/>
                                                <a:ea typeface="Microsoft YaHei" panose="020B0503020204020204" pitchFamily="34" charset="-122"/>
                                              </a:rPr>
                                            </m:ctrlPr>
                                          </m:sSubPr>
                                          <m:e>
                                            <m:r>
                                              <a:rPr kumimoji="1" lang="en-US" altLang="zh-CN" sz="1400" i="1">
                                                <a:solidFill>
                                                  <a:srgbClr val="000000"/>
                                                </a:solidFill>
                                                <a:latin typeface="Cambria Math" panose="02040503050406030204" pitchFamily="18" charset="0"/>
                                                <a:ea typeface="Microsoft YaHei" panose="020B0503020204020204" pitchFamily="34" charset="-122"/>
                                              </a:rPr>
                                              <m:t>𝑣</m:t>
                                            </m:r>
                                          </m:e>
                                          <m:sub>
                                            <m:r>
                                              <a:rPr kumimoji="1" lang="en-US" altLang="zh-CN" sz="1400" i="1">
                                                <a:solidFill>
                                                  <a:srgbClr val="000000"/>
                                                </a:solidFill>
                                                <a:latin typeface="Cambria Math" panose="02040503050406030204" pitchFamily="18" charset="0"/>
                                                <a:ea typeface="Microsoft YaHei" panose="020B0503020204020204" pitchFamily="34" charset="-122"/>
                                              </a:rPr>
                                              <m:t>𝑗</m:t>
                                            </m:r>
                                          </m:sub>
                                        </m:sSub>
                                        <m:r>
                                          <a:rPr kumimoji="1" lang="en-US" altLang="zh-CN" sz="1400" b="0" i="1" smtClean="0">
                                            <a:solidFill>
                                              <a:srgbClr val="000000"/>
                                            </a:solidFill>
                                            <a:latin typeface="Cambria Math" panose="02040503050406030204" pitchFamily="18" charset="0"/>
                                            <a:ea typeface="Microsoft YaHei" panose="020B0503020204020204" pitchFamily="34" charset="-122"/>
                                          </a:rPr>
                                          <m:t> </m:t>
                                        </m:r>
                                        <m:d>
                                          <m:dPr>
                                            <m:ctrlPr>
                                              <a:rPr kumimoji="1" lang="en-US" altLang="zh-CN" sz="1400" i="1">
                                                <a:solidFill>
                                                  <a:srgbClr val="000000"/>
                                                </a:solidFill>
                                                <a:latin typeface="Cambria Math" panose="02040503050406030204" pitchFamily="18" charset="0"/>
                                                <a:ea typeface="Microsoft YaHei" panose="020B0503020204020204" pitchFamily="34" charset="-122"/>
                                              </a:rPr>
                                            </m:ctrlPr>
                                          </m:dPr>
                                          <m:e>
                                            <m:sSubSup>
                                              <m:sSubSup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sSubSupPr>
                                              <m:e>
                                                <m:r>
                                                  <a:rPr kumimoji="1" lang="en-US" altLang="zh-CN" sz="1400" b="0" i="1" smtClean="0">
                                                    <a:solidFill>
                                                      <a:srgbClr val="000000"/>
                                                    </a:solidFill>
                                                    <a:latin typeface="Cambria Math" panose="02040503050406030204" pitchFamily="18" charset="0"/>
                                                    <a:ea typeface="Microsoft YaHei" panose="020B0503020204020204" pitchFamily="34" charset="-122"/>
                                                  </a:rPr>
                                                  <m:t>𝑘</m:t>
                                                </m:r>
                                              </m:e>
                                              <m:sub>
                                                <m:r>
                                                  <a:rPr kumimoji="1" lang="en-US" altLang="zh-CN" sz="1400" b="0" i="1" smtClean="0">
                                                    <a:solidFill>
                                                      <a:srgbClr val="000000"/>
                                                    </a:solidFill>
                                                    <a:latin typeface="Cambria Math" panose="02040503050406030204" pitchFamily="18" charset="0"/>
                                                    <a:ea typeface="Microsoft YaHei" panose="020B0503020204020204" pitchFamily="34" charset="-122"/>
                                                  </a:rPr>
                                                  <m:t>𝑗</m:t>
                                                </m:r>
                                              </m:sub>
                                              <m:sup>
                                                <m:r>
                                                  <a:rPr kumimoji="1" lang="en-US" altLang="zh-CN" sz="1400" b="0" i="1" smtClean="0">
                                                    <a:solidFill>
                                                      <a:srgbClr val="000000"/>
                                                    </a:solidFill>
                                                    <a:latin typeface="Cambria Math" panose="02040503050406030204" pitchFamily="18" charset="0"/>
                                                    <a:ea typeface="Microsoft YaHei" panose="020B0503020204020204" pitchFamily="34" charset="-122"/>
                                                  </a:rPr>
                                                  <m:t>𝑇</m:t>
                                                </m:r>
                                              </m:sup>
                                            </m:sSubSup>
                                            <m:sSub>
                                              <m:sSub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sSubPr>
                                              <m:e>
                                                <m:r>
                                                  <a:rPr kumimoji="1" lang="en-US" altLang="zh-CN" sz="1400" b="0" i="1" smtClean="0">
                                                    <a:solidFill>
                                                      <a:srgbClr val="000000"/>
                                                    </a:solidFill>
                                                    <a:latin typeface="Cambria Math" panose="02040503050406030204" pitchFamily="18" charset="0"/>
                                                    <a:ea typeface="Microsoft YaHei" panose="020B0503020204020204" pitchFamily="34" charset="-122"/>
                                                  </a:rPr>
                                                  <m:t>𝑞</m:t>
                                                </m:r>
                                              </m:e>
                                              <m:sub>
                                                <m:r>
                                                  <a:rPr kumimoji="1" lang="en-US" altLang="zh-CN" sz="1400" b="0" i="1" smtClean="0">
                                                    <a:solidFill>
                                                      <a:srgbClr val="000000"/>
                                                    </a:solidFill>
                                                    <a:latin typeface="Cambria Math" panose="02040503050406030204" pitchFamily="18" charset="0"/>
                                                    <a:ea typeface="Microsoft YaHei" panose="020B0503020204020204" pitchFamily="34" charset="-122"/>
                                                  </a:rPr>
                                                  <m:t>𝑡</m:t>
                                                </m:r>
                                              </m:sub>
                                            </m:sSub>
                                          </m:e>
                                        </m:d>
                                        <m:r>
                                          <a:rPr kumimoji="1" lang="en-US" altLang="zh-CN" sz="1400" i="1">
                                            <a:solidFill>
                                              <a:srgbClr val="000000"/>
                                            </a:solidFill>
                                            <a:latin typeface="Cambria Math" panose="02040503050406030204" pitchFamily="18" charset="0"/>
                                            <a:ea typeface="Microsoft YaHei" panose="020B0503020204020204" pitchFamily="34" charset="-122"/>
                                          </a:rPr>
                                          <m:t>=</m:t>
                                        </m:r>
                                        <m:r>
                                          <a:rPr kumimoji="1" lang="en-US" altLang="zh-CN" sz="1400" b="0" i="1" smtClean="0">
                                            <a:solidFill>
                                              <a:srgbClr val="000000"/>
                                            </a:solidFill>
                                            <a:latin typeface="Cambria Math" panose="02040503050406030204" pitchFamily="18" charset="0"/>
                                            <a:ea typeface="Microsoft YaHei" panose="020B0503020204020204" pitchFamily="34" charset="-122"/>
                                          </a:rPr>
                                          <m:t>(</m:t>
                                        </m:r>
                                        <m:nary>
                                          <m:naryPr>
                                            <m:chr m:val="∑"/>
                                            <m:ctrlPr>
                                              <a:rPr kumimoji="1" lang="en-US" altLang="zh-CN" sz="1400" i="1">
                                                <a:solidFill>
                                                  <a:srgbClr val="000000"/>
                                                </a:solidFill>
                                                <a:latin typeface="Cambria Math" panose="02040503050406030204" pitchFamily="18" charset="0"/>
                                                <a:ea typeface="Microsoft YaHei" panose="020B0503020204020204" pitchFamily="34" charset="-122"/>
                                              </a:rPr>
                                            </m:ctrlPr>
                                          </m:naryPr>
                                          <m:sub>
                                            <m:r>
                                              <a:rPr kumimoji="1" lang="en-US" altLang="zh-CN" sz="1400" i="1">
                                                <a:solidFill>
                                                  <a:srgbClr val="000000"/>
                                                </a:solidFill>
                                                <a:latin typeface="Cambria Math" panose="02040503050406030204" pitchFamily="18" charset="0"/>
                                                <a:ea typeface="Microsoft YaHei" panose="020B0503020204020204" pitchFamily="34" charset="-122"/>
                                              </a:rPr>
                                              <m:t>𝑗</m:t>
                                            </m:r>
                                            <m:r>
                                              <a:rPr kumimoji="1" lang="en-US" altLang="zh-CN" sz="1400" i="1">
                                                <a:solidFill>
                                                  <a:srgbClr val="000000"/>
                                                </a:solidFill>
                                                <a:latin typeface="Cambria Math" panose="02040503050406030204" pitchFamily="18" charset="0"/>
                                                <a:ea typeface="Microsoft YaHei" panose="020B0503020204020204" pitchFamily="34" charset="-122"/>
                                              </a:rPr>
                                              <m:t>=1</m:t>
                                            </m:r>
                                          </m:sub>
                                          <m:sup>
                                            <m:r>
                                              <a:rPr kumimoji="1" lang="en-US" altLang="zh-CN" sz="1400" i="1">
                                                <a:solidFill>
                                                  <a:srgbClr val="000000"/>
                                                </a:solidFill>
                                                <a:latin typeface="Cambria Math" panose="02040503050406030204" pitchFamily="18" charset="0"/>
                                                <a:ea typeface="Microsoft YaHei" panose="020B0503020204020204" pitchFamily="34" charset="-122"/>
                                              </a:rPr>
                                              <m:t>𝑡</m:t>
                                            </m:r>
                                          </m:sup>
                                          <m:e>
                                            <m:sSub>
                                              <m:sSubPr>
                                                <m:ctrlPr>
                                                  <a:rPr kumimoji="1" lang="en-US" altLang="zh-CN" sz="1400" i="1">
                                                    <a:solidFill>
                                                      <a:srgbClr val="000000"/>
                                                    </a:solidFill>
                                                    <a:latin typeface="Cambria Math" panose="02040503050406030204" pitchFamily="18" charset="0"/>
                                                    <a:ea typeface="Microsoft YaHei" panose="020B0503020204020204" pitchFamily="34" charset="-122"/>
                                                  </a:rPr>
                                                </m:ctrlPr>
                                              </m:sSubPr>
                                              <m:e>
                                                <m:r>
                                                  <a:rPr kumimoji="1" lang="en-US" altLang="zh-CN" sz="1400" i="1">
                                                    <a:solidFill>
                                                      <a:srgbClr val="000000"/>
                                                    </a:solidFill>
                                                    <a:latin typeface="Cambria Math" panose="02040503050406030204" pitchFamily="18" charset="0"/>
                                                    <a:ea typeface="Microsoft YaHei" panose="020B0503020204020204" pitchFamily="34" charset="-122"/>
                                                  </a:rPr>
                                                  <m:t>𝑣</m:t>
                                                </m:r>
                                              </m:e>
                                              <m:sub>
                                                <m:r>
                                                  <a:rPr kumimoji="1" lang="en-US" altLang="zh-CN" sz="1400" i="1">
                                                    <a:solidFill>
                                                      <a:srgbClr val="000000"/>
                                                    </a:solidFill>
                                                    <a:latin typeface="Cambria Math" panose="02040503050406030204" pitchFamily="18" charset="0"/>
                                                    <a:ea typeface="Microsoft YaHei" panose="020B0503020204020204" pitchFamily="34" charset="-122"/>
                                                  </a:rPr>
                                                  <m:t>𝑗</m:t>
                                                </m:r>
                                              </m:sub>
                                            </m:sSub>
                                            <m:r>
                                              <a:rPr kumimoji="1" lang="en-US" altLang="zh-CN" sz="1400" i="1">
                                                <a:solidFill>
                                                  <a:srgbClr val="000000"/>
                                                </a:solidFill>
                                                <a:latin typeface="Cambria Math" panose="02040503050406030204" pitchFamily="18" charset="0"/>
                                                <a:ea typeface="Microsoft YaHei" panose="020B0503020204020204" pitchFamily="34" charset="-122"/>
                                              </a:rPr>
                                              <m:t> </m:t>
                                            </m:r>
                                            <m:sSubSup>
                                              <m:sSubSup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sSubSupPr>
                                              <m:e>
                                                <m:r>
                                                  <a:rPr kumimoji="1" lang="en-US" altLang="zh-CN" sz="1400" b="0" i="1" smtClean="0">
                                                    <a:solidFill>
                                                      <a:srgbClr val="000000"/>
                                                    </a:solidFill>
                                                    <a:latin typeface="Cambria Math" panose="02040503050406030204" pitchFamily="18" charset="0"/>
                                                    <a:ea typeface="Microsoft YaHei" panose="020B0503020204020204" pitchFamily="34" charset="-122"/>
                                                  </a:rPr>
                                                  <m:t>𝑘</m:t>
                                                </m:r>
                                              </m:e>
                                              <m:sub>
                                                <m:r>
                                                  <a:rPr kumimoji="1" lang="en-US" altLang="zh-CN" sz="1400" b="0" i="1" smtClean="0">
                                                    <a:solidFill>
                                                      <a:srgbClr val="000000"/>
                                                    </a:solidFill>
                                                    <a:latin typeface="Cambria Math" panose="02040503050406030204" pitchFamily="18" charset="0"/>
                                                    <a:ea typeface="Microsoft YaHei" panose="020B0503020204020204" pitchFamily="34" charset="-122"/>
                                                  </a:rPr>
                                                  <m:t>𝑗</m:t>
                                                </m:r>
                                              </m:sub>
                                              <m:sup>
                                                <m:r>
                                                  <a:rPr kumimoji="1" lang="en-US" altLang="zh-CN" sz="1400" b="0" i="1" smtClean="0">
                                                    <a:solidFill>
                                                      <a:srgbClr val="000000"/>
                                                    </a:solidFill>
                                                    <a:latin typeface="Cambria Math" panose="02040503050406030204" pitchFamily="18" charset="0"/>
                                                    <a:ea typeface="Microsoft YaHei" panose="020B0503020204020204" pitchFamily="34" charset="-122"/>
                                                  </a:rPr>
                                                  <m:t>𝑇</m:t>
                                                </m:r>
                                              </m:sup>
                                            </m:sSubSup>
                                            <m:r>
                                              <a:rPr kumimoji="1" lang="en-US" altLang="zh-CN" sz="1400" b="0" i="1" smtClean="0">
                                                <a:solidFill>
                                                  <a:srgbClr val="000000"/>
                                                </a:solidFill>
                                                <a:latin typeface="Cambria Math" panose="02040503050406030204" pitchFamily="18" charset="0"/>
                                                <a:ea typeface="Microsoft YaHei" panose="020B0503020204020204" pitchFamily="34" charset="-122"/>
                                              </a:rPr>
                                              <m:t>)</m:t>
                                            </m:r>
                                            <m:sSub>
                                              <m:sSub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sSubPr>
                                              <m:e>
                                                <m:r>
                                                  <a:rPr kumimoji="1" lang="en-US" altLang="zh-CN" sz="1400" b="0" i="1" smtClean="0">
                                                    <a:solidFill>
                                                      <a:srgbClr val="000000"/>
                                                    </a:solidFill>
                                                    <a:latin typeface="Cambria Math" panose="02040503050406030204" pitchFamily="18" charset="0"/>
                                                    <a:ea typeface="Microsoft YaHei" panose="020B0503020204020204" pitchFamily="34" charset="-122"/>
                                                  </a:rPr>
                                                  <m:t>𝑞</m:t>
                                                </m:r>
                                              </m:e>
                                              <m:sub>
                                                <m:r>
                                                  <a:rPr kumimoji="1" lang="en-US" altLang="zh-CN" sz="1400" b="0" i="1" smtClean="0">
                                                    <a:solidFill>
                                                      <a:srgbClr val="000000"/>
                                                    </a:solidFill>
                                                    <a:latin typeface="Cambria Math" panose="02040503050406030204" pitchFamily="18" charset="0"/>
                                                    <a:ea typeface="Microsoft YaHei" panose="020B0503020204020204" pitchFamily="34" charset="-122"/>
                                                  </a:rPr>
                                                  <m:t>𝑡</m:t>
                                                </m:r>
                                              </m:sub>
                                            </m:sSub>
                                          </m:e>
                                        </m:nary>
                                      </m:e>
                                    </m:nary>
                                  </m:e>
                                </m:nary>
                              </m:oMath>
                            </m:oMathPara>
                          </a14:m>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30844644"/>
                      </a:ext>
                    </a:extLst>
                  </a:tr>
                  <a:tr h="370840">
                    <a:tc>
                      <a:txBody>
                        <a:bodyPr/>
                        <a:lstStyle/>
                        <a:p>
                          <a:pPr algn="ctr"/>
                          <a:r>
                            <a:rPr lang="en-US" altLang="en-US" sz="1600" dirty="0">
                              <a:latin typeface="微软雅黑" panose="020B0503020204020204" pitchFamily="34" charset="-122"/>
                              <a:ea typeface="微软雅黑" panose="020B0503020204020204" pitchFamily="34" charset="-122"/>
                            </a:rPr>
                            <a:t>Storage</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ea typeface="微软雅黑" panose="020B0503020204020204" pitchFamily="34" charset="-122"/>
                                      </a:rPr>
                                    </m:ctrlPr>
                                  </m:sSubPr>
                                  <m:e>
                                    <m:d>
                                      <m:dPr>
                                        <m:begChr m:val="{"/>
                                        <m:endChr m:val="}"/>
                                        <m:ctrlPr>
                                          <a:rPr lang="en-US" altLang="zh-CN" sz="1400" b="0" i="1" smtClean="0">
                                            <a:latin typeface="Cambria Math" panose="02040503050406030204" pitchFamily="18" charset="0"/>
                                            <a:ea typeface="微软雅黑" panose="020B0503020204020204" pitchFamily="34" charset="-122"/>
                                          </a:rPr>
                                        </m:ctrlPr>
                                      </m:dPr>
                                      <m:e>
                                        <m:sSub>
                                          <m:sSubPr>
                                            <m:ctrlPr>
                                              <a:rPr lang="en-US" altLang="zh-CN" sz="1400" b="0" i="1" smtClean="0">
                                                <a:latin typeface="Cambria Math" panose="02040503050406030204" pitchFamily="18" charset="0"/>
                                                <a:ea typeface="微软雅黑" panose="020B0503020204020204" pitchFamily="34" charset="-122"/>
                                              </a:rPr>
                                            </m:ctrlPr>
                                          </m:sSubPr>
                                          <m:e>
                                            <m:r>
                                              <a:rPr lang="en-US" altLang="zh-CN" sz="1400" b="0" i="1" smtClean="0">
                                                <a:latin typeface="Cambria Math" panose="02040503050406030204" pitchFamily="18" charset="0"/>
                                                <a:ea typeface="微软雅黑" panose="020B0503020204020204" pitchFamily="34" charset="-122"/>
                                              </a:rPr>
                                              <m:t>𝑘</m:t>
                                            </m:r>
                                          </m:e>
                                          <m:sub>
                                            <m:r>
                                              <a:rPr lang="en-US" altLang="zh-CN" sz="1400" b="0" i="1" smtClean="0">
                                                <a:latin typeface="Cambria Math" panose="02040503050406030204" pitchFamily="18" charset="0"/>
                                                <a:ea typeface="微软雅黑" panose="020B0503020204020204" pitchFamily="34" charset="-122"/>
                                              </a:rPr>
                                              <m:t>𝑖</m:t>
                                            </m:r>
                                          </m:sub>
                                        </m:sSub>
                                        <m:r>
                                          <a:rPr lang="en-US" altLang="zh-CN" sz="1400" b="0" i="1" smtClean="0">
                                            <a:latin typeface="Cambria Math" panose="02040503050406030204" pitchFamily="18" charset="0"/>
                                            <a:ea typeface="微软雅黑" panose="020B0503020204020204" pitchFamily="34" charset="-122"/>
                                          </a:rPr>
                                          <m:t>,</m:t>
                                        </m:r>
                                        <m:sSub>
                                          <m:sSubPr>
                                            <m:ctrlPr>
                                              <a:rPr lang="en-US" altLang="zh-CN" sz="1400" b="0" i="1" smtClean="0">
                                                <a:latin typeface="Cambria Math" panose="02040503050406030204" pitchFamily="18" charset="0"/>
                                                <a:ea typeface="微软雅黑" panose="020B0503020204020204" pitchFamily="34" charset="-122"/>
                                              </a:rPr>
                                            </m:ctrlPr>
                                          </m:sSubPr>
                                          <m:e>
                                            <m:r>
                                              <a:rPr lang="en-US" altLang="zh-CN" sz="1400" b="0" i="1" smtClean="0">
                                                <a:latin typeface="Cambria Math" panose="02040503050406030204" pitchFamily="18" charset="0"/>
                                                <a:ea typeface="微软雅黑" panose="020B0503020204020204" pitchFamily="34" charset="-122"/>
                                              </a:rPr>
                                              <m:t>𝑣</m:t>
                                            </m:r>
                                          </m:e>
                                          <m:sub>
                                            <m:r>
                                              <a:rPr lang="en-US" altLang="zh-CN" sz="1400" b="0" i="1" smtClean="0">
                                                <a:latin typeface="Cambria Math" panose="02040503050406030204" pitchFamily="18" charset="0"/>
                                                <a:ea typeface="微软雅黑" panose="020B0503020204020204" pitchFamily="34" charset="-122"/>
                                              </a:rPr>
                                              <m:t>𝑖</m:t>
                                            </m:r>
                                          </m:sub>
                                        </m:sSub>
                                      </m:e>
                                    </m:d>
                                  </m:e>
                                  <m:sub>
                                    <m:r>
                                      <a:rPr lang="en-US" altLang="zh-CN" sz="1400" b="0" i="1" smtClean="0">
                                        <a:latin typeface="Cambria Math" panose="02040503050406030204" pitchFamily="18" charset="0"/>
                                        <a:ea typeface="微软雅黑" panose="020B0503020204020204" pitchFamily="34" charset="-122"/>
                                      </a:rPr>
                                      <m:t>𝑖</m:t>
                                    </m:r>
                                    <m:r>
                                      <a:rPr lang="en-US" altLang="zh-CN" sz="1400" b="0" i="1" smtClean="0">
                                        <a:latin typeface="Cambria Math" panose="02040503050406030204" pitchFamily="18" charset="0"/>
                                        <a:ea typeface="微软雅黑" panose="020B0503020204020204" pitchFamily="34" charset="-122"/>
                                      </a:rPr>
                                      <m:t>=1⋯</m:t>
                                    </m:r>
                                    <m:r>
                                      <a:rPr lang="en-US" altLang="zh-CN" sz="1400" b="0" i="1" smtClean="0">
                                        <a:latin typeface="Cambria Math" panose="02040503050406030204" pitchFamily="18" charset="0"/>
                                        <a:ea typeface="微软雅黑" panose="020B0503020204020204" pitchFamily="34" charset="-122"/>
                                      </a:rPr>
                                      <m:t>𝑡</m:t>
                                    </m:r>
                                  </m:sub>
                                </m:sSub>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tx1"/>
                                        </a:solidFill>
                                        <a:latin typeface="Cambria Math" panose="02040503050406030204" pitchFamily="18" charset="0"/>
                                        <a:ea typeface="Microsoft YaHei" panose="020B0503020204020204" pitchFamily="34" charset="-122"/>
                                      </a:rPr>
                                    </m:ctrlPr>
                                  </m:sSubPr>
                                  <m:e>
                                    <m:r>
                                      <a:rPr kumimoji="1" lang="en-US" altLang="zh-CN" sz="1400" b="0" i="1" smtClean="0">
                                        <a:solidFill>
                                          <a:schemeClr val="tx1"/>
                                        </a:solidFill>
                                        <a:latin typeface="Cambria Math" panose="02040503050406030204" pitchFamily="18" charset="0"/>
                                        <a:ea typeface="Microsoft YaHei" panose="020B0503020204020204" pitchFamily="34" charset="-122"/>
                                      </a:rPr>
                                      <m:t>𝑆</m:t>
                                    </m:r>
                                  </m:e>
                                  <m:sub>
                                    <m:r>
                                      <a:rPr kumimoji="1" lang="en-US" altLang="zh-CN" sz="1400" b="0" i="1" smtClean="0">
                                        <a:solidFill>
                                          <a:schemeClr val="tx1"/>
                                        </a:solidFill>
                                        <a:latin typeface="Cambria Math" panose="02040503050406030204" pitchFamily="18" charset="0"/>
                                        <a:ea typeface="Microsoft YaHei" panose="020B0503020204020204" pitchFamily="34" charset="-122"/>
                                      </a:rPr>
                                      <m:t>𝑡</m:t>
                                    </m:r>
                                  </m:sub>
                                </m:sSub>
                                <m:r>
                                  <a:rPr kumimoji="1" lang="en-US" altLang="zh-CN" sz="1400" b="0" i="1" smtClean="0">
                                    <a:solidFill>
                                      <a:schemeClr val="tx1"/>
                                    </a:solidFill>
                                    <a:latin typeface="Cambria Math" panose="02040503050406030204" pitchFamily="18" charset="0"/>
                                    <a:ea typeface="Microsoft YaHei" panose="020B0503020204020204" pitchFamily="34" charset="-122"/>
                                  </a:rPr>
                                  <m:t>=</m:t>
                                </m:r>
                                <m:sSub>
                                  <m:sSubPr>
                                    <m:ctrlPr>
                                      <a:rPr kumimoji="1" lang="en-US" altLang="zh-CN" sz="1400" i="1" smtClean="0">
                                        <a:solidFill>
                                          <a:schemeClr val="tx1"/>
                                        </a:solidFill>
                                        <a:latin typeface="Cambria Math" panose="02040503050406030204" pitchFamily="18" charset="0"/>
                                        <a:ea typeface="Microsoft YaHei" panose="020B0503020204020204" pitchFamily="34" charset="-122"/>
                                      </a:rPr>
                                    </m:ctrlPr>
                                  </m:sSubPr>
                                  <m:e>
                                    <m:r>
                                      <a:rPr kumimoji="1" lang="en-US" altLang="zh-CN" sz="1400" b="0" i="1" smtClean="0">
                                        <a:solidFill>
                                          <a:schemeClr val="tx1"/>
                                        </a:solidFill>
                                        <a:latin typeface="Cambria Math" panose="02040503050406030204" pitchFamily="18" charset="0"/>
                                        <a:ea typeface="Microsoft YaHei" panose="020B0503020204020204" pitchFamily="34" charset="-122"/>
                                      </a:rPr>
                                      <m:t>𝑆</m:t>
                                    </m:r>
                                  </m:e>
                                  <m:sub>
                                    <m:r>
                                      <a:rPr kumimoji="1" lang="en-US" altLang="zh-CN" sz="1400" b="0" i="1" smtClean="0">
                                        <a:solidFill>
                                          <a:schemeClr val="tx1"/>
                                        </a:solidFill>
                                        <a:latin typeface="Cambria Math" panose="02040503050406030204" pitchFamily="18" charset="0"/>
                                        <a:ea typeface="Microsoft YaHei" panose="020B0503020204020204" pitchFamily="34" charset="-122"/>
                                      </a:rPr>
                                      <m:t>𝑡</m:t>
                                    </m:r>
                                    <m:r>
                                      <a:rPr kumimoji="1" lang="en-US" altLang="zh-CN" sz="1400" b="0" i="1" smtClean="0">
                                        <a:solidFill>
                                          <a:schemeClr val="tx1"/>
                                        </a:solidFill>
                                        <a:latin typeface="Cambria Math" panose="02040503050406030204" pitchFamily="18" charset="0"/>
                                        <a:ea typeface="Microsoft YaHei" panose="020B0503020204020204" pitchFamily="34" charset="-122"/>
                                      </a:rPr>
                                      <m:t>−1</m:t>
                                    </m:r>
                                  </m:sub>
                                </m:sSub>
                                <m:r>
                                  <a:rPr kumimoji="1" lang="en-US" altLang="zh-CN" sz="1400" b="1" i="0" smtClean="0">
                                    <a:solidFill>
                                      <a:schemeClr val="tx1"/>
                                    </a:solidFill>
                                    <a:latin typeface="Cambria Math" panose="02040503050406030204" pitchFamily="18" charset="0"/>
                                    <a:ea typeface="Microsoft YaHei" panose="020B0503020204020204" pitchFamily="34" charset="-122"/>
                                  </a:rPr>
                                  <m:t>+</m:t>
                                </m:r>
                                <m:sSub>
                                  <m:sSubPr>
                                    <m:ctrlPr>
                                      <a:rPr kumimoji="1" lang="en-US" altLang="zh-CN" sz="1400" i="1">
                                        <a:solidFill>
                                          <a:srgbClr val="000000"/>
                                        </a:solidFill>
                                        <a:latin typeface="Cambria Math" panose="02040503050406030204" pitchFamily="18" charset="0"/>
                                        <a:ea typeface="Microsoft YaHei" panose="020B0503020204020204" pitchFamily="34" charset="-122"/>
                                      </a:rPr>
                                    </m:ctrlPr>
                                  </m:sSubPr>
                                  <m:e>
                                    <m:r>
                                      <a:rPr kumimoji="1" lang="en-US" altLang="zh-CN" sz="1400" i="1">
                                        <a:solidFill>
                                          <a:srgbClr val="000000"/>
                                        </a:solidFill>
                                        <a:latin typeface="Cambria Math" panose="02040503050406030204" pitchFamily="18" charset="0"/>
                                        <a:ea typeface="Microsoft YaHei" panose="020B0503020204020204" pitchFamily="34" charset="-122"/>
                                      </a:rPr>
                                      <m:t>𝑣</m:t>
                                    </m:r>
                                  </m:e>
                                  <m:sub>
                                    <m:r>
                                      <a:rPr kumimoji="1" lang="en-US" altLang="zh-CN" sz="1400" b="0" i="1" smtClean="0">
                                        <a:solidFill>
                                          <a:srgbClr val="000000"/>
                                        </a:solidFill>
                                        <a:latin typeface="Cambria Math" panose="02040503050406030204" pitchFamily="18" charset="0"/>
                                        <a:ea typeface="Microsoft YaHei" panose="020B0503020204020204" pitchFamily="34" charset="-122"/>
                                      </a:rPr>
                                      <m:t>𝑡</m:t>
                                    </m:r>
                                  </m:sub>
                                </m:sSub>
                                <m:r>
                                  <a:rPr kumimoji="1" lang="en-US" altLang="zh-CN" sz="1400" i="1">
                                    <a:solidFill>
                                      <a:srgbClr val="000000"/>
                                    </a:solidFill>
                                    <a:latin typeface="Cambria Math" panose="02040503050406030204" pitchFamily="18" charset="0"/>
                                    <a:ea typeface="Microsoft YaHei" panose="020B0503020204020204" pitchFamily="34" charset="-122"/>
                                  </a:rPr>
                                  <m:t> </m:t>
                                </m:r>
                                <m:sSubSup>
                                  <m:sSubSupPr>
                                    <m:ctrlPr>
                                      <a:rPr kumimoji="1" lang="en-US" altLang="zh-CN" sz="1400" i="1">
                                        <a:solidFill>
                                          <a:srgbClr val="000000"/>
                                        </a:solidFill>
                                        <a:latin typeface="Cambria Math" panose="02040503050406030204" pitchFamily="18" charset="0"/>
                                        <a:ea typeface="Microsoft YaHei" panose="020B0503020204020204" pitchFamily="34" charset="-122"/>
                                      </a:rPr>
                                    </m:ctrlPr>
                                  </m:sSubSupPr>
                                  <m:e>
                                    <m:r>
                                      <a:rPr kumimoji="1" lang="en-US" altLang="zh-CN" sz="1400" i="1">
                                        <a:solidFill>
                                          <a:srgbClr val="000000"/>
                                        </a:solidFill>
                                        <a:latin typeface="Cambria Math" panose="02040503050406030204" pitchFamily="18" charset="0"/>
                                        <a:ea typeface="Microsoft YaHei" panose="020B0503020204020204" pitchFamily="34" charset="-122"/>
                                      </a:rPr>
                                      <m:t>𝑘</m:t>
                                    </m:r>
                                  </m:e>
                                  <m:sub>
                                    <m:r>
                                      <a:rPr kumimoji="1" lang="en-US" altLang="zh-CN" sz="1400" b="0" i="1" smtClean="0">
                                        <a:solidFill>
                                          <a:srgbClr val="000000"/>
                                        </a:solidFill>
                                        <a:latin typeface="Cambria Math" panose="02040503050406030204" pitchFamily="18" charset="0"/>
                                        <a:ea typeface="Microsoft YaHei" panose="020B0503020204020204" pitchFamily="34" charset="-122"/>
                                      </a:rPr>
                                      <m:t>𝑡</m:t>
                                    </m:r>
                                  </m:sub>
                                  <m:sup>
                                    <m:r>
                                      <a:rPr kumimoji="1" lang="en-US" altLang="zh-CN" sz="1400" i="1">
                                        <a:solidFill>
                                          <a:srgbClr val="000000"/>
                                        </a:solidFill>
                                        <a:latin typeface="Cambria Math" panose="02040503050406030204" pitchFamily="18" charset="0"/>
                                        <a:ea typeface="Microsoft YaHei" panose="020B0503020204020204" pitchFamily="34" charset="-122"/>
                                      </a:rPr>
                                      <m:t>𝑇</m:t>
                                    </m:r>
                                  </m:sup>
                                </m:sSubSup>
                                <m:r>
                                  <a:rPr kumimoji="1" lang="en-US" altLang="zh-CN" sz="1400" i="1">
                                    <a:latin typeface="Cambria Math" panose="02040503050406030204" pitchFamily="18" charset="0"/>
                                    <a:ea typeface="Microsoft YaHei" panose="020B0503020204020204" pitchFamily="34" charset="-122"/>
                                  </a:rPr>
                                  <m:t>∈</m:t>
                                </m:r>
                                <m:sSup>
                                  <m:sSupPr>
                                    <m:ctrlPr>
                                      <a:rPr kumimoji="1" lang="en-US" altLang="zh-CN" sz="1400" i="1">
                                        <a:latin typeface="Cambria Math" panose="02040503050406030204" pitchFamily="18" charset="0"/>
                                        <a:ea typeface="Microsoft YaHei" panose="020B0503020204020204" pitchFamily="34" charset="-122"/>
                                      </a:rPr>
                                    </m:ctrlPr>
                                  </m:sSupPr>
                                  <m:e>
                                    <m:r>
                                      <a:rPr kumimoji="1" lang="en-US" altLang="zh-CN" sz="1400" i="1">
                                        <a:latin typeface="Cambria Math" panose="02040503050406030204" pitchFamily="18" charset="0"/>
                                        <a:ea typeface="Microsoft YaHei" panose="020B0503020204020204" pitchFamily="34" charset="-122"/>
                                      </a:rPr>
                                      <m:t>ℝ</m:t>
                                    </m:r>
                                  </m:e>
                                  <m:sup>
                                    <m:r>
                                      <a:rPr kumimoji="1" lang="en-US" altLang="zh-CN" sz="1400" i="1">
                                        <a:latin typeface="Cambria Math" panose="02040503050406030204" pitchFamily="18" charset="0"/>
                                        <a:ea typeface="Microsoft YaHei" panose="020B0503020204020204" pitchFamily="34" charset="-122"/>
                                      </a:rPr>
                                      <m:t>𝑑</m:t>
                                    </m:r>
                                    <m:r>
                                      <a:rPr kumimoji="1" lang="en-US" altLang="zh-CN" sz="1400" i="1">
                                        <a:latin typeface="Cambria Math" panose="02040503050406030204" pitchFamily="18" charset="0"/>
                                        <a:ea typeface="Microsoft YaHei" panose="020B0503020204020204" pitchFamily="34" charset="-122"/>
                                      </a:rPr>
                                      <m:t>×</m:t>
                                    </m:r>
                                    <m:r>
                                      <a:rPr kumimoji="1" lang="en-US" altLang="zh-CN" sz="1400" i="1">
                                        <a:latin typeface="Cambria Math" panose="02040503050406030204" pitchFamily="18" charset="0"/>
                                        <a:ea typeface="Microsoft YaHei" panose="020B0503020204020204" pitchFamily="34" charset="-122"/>
                                      </a:rPr>
                                      <m:t>𝑑</m:t>
                                    </m:r>
                                  </m:sup>
                                </m:sSup>
                              </m:oMath>
                            </m:oMathPara>
                          </a14:m>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332002803"/>
                      </a:ext>
                    </a:extLst>
                  </a:tr>
                  <a:tr h="370840">
                    <a:tc>
                      <a:txBody>
                        <a:bodyPr/>
                        <a:lstStyle/>
                        <a:p>
                          <a:pPr algn="ctr"/>
                          <a:r>
                            <a:rPr lang="en-US" altLang="en-US" sz="1600" dirty="0">
                              <a:latin typeface="微软雅黑" panose="020B0503020204020204" pitchFamily="34" charset="-122"/>
                              <a:ea typeface="微软雅黑" panose="020B0503020204020204" pitchFamily="34" charset="-122"/>
                            </a:rPr>
                            <a:t>Time Complexity</a:t>
                          </a:r>
                        </a:p>
                      </a:txBody>
                      <a:tcPr/>
                    </a:tc>
                    <a:tc>
                      <a:txBody>
                        <a:bodyPr/>
                        <a:lstStyle/>
                        <a:p>
                          <a:pPr algn="ctr"/>
                          <a:r>
                            <a:rPr lang="en-US" altLang="en-US" sz="1300" dirty="0">
                              <a:latin typeface="微软雅黑" panose="020B0503020204020204" pitchFamily="34" charset="-122"/>
                              <a:ea typeface="微软雅黑" panose="020B0503020204020204" pitchFamily="34" charset="-122"/>
                            </a:rPr>
                            <a:t>Single-step Computational Complexity </a:t>
                          </a:r>
                          <a:r>
                            <a:rPr lang="en-US" altLang="zh-CN" sz="1300" dirty="0">
                              <a:solidFill>
                                <a:srgbClr val="FF0000"/>
                              </a:solidFill>
                              <a:latin typeface="微软雅黑" panose="020B0503020204020204" pitchFamily="34" charset="-122"/>
                              <a:ea typeface="微软雅黑" panose="020B0503020204020204" pitchFamily="34" charset="-122"/>
                            </a:rPr>
                            <a:t>O(L)</a:t>
                          </a:r>
                          <a:endParaRPr lang="zh-CN" altLang="en-US" sz="1300" dirty="0">
                            <a:solidFill>
                              <a:srgbClr val="FF0000"/>
                            </a:solidFill>
                            <a:latin typeface="微软雅黑" panose="020B0503020204020204" pitchFamily="34" charset="-122"/>
                            <a:ea typeface="微软雅黑" panose="020B0503020204020204" pitchFamily="34" charset="-122"/>
                          </a:endParaRPr>
                        </a:p>
                      </a:txBody>
                      <a:tcPr/>
                    </a:tc>
                    <a:tc>
                      <a:txBody>
                        <a:bodyPr/>
                        <a:lstStyle/>
                        <a:p>
                          <a:pPr algn="ctr"/>
                          <a:r>
                            <a:rPr lang="en-US" altLang="en-US" sz="1400" dirty="0">
                              <a:latin typeface="微软雅黑" panose="020B0503020204020204" pitchFamily="34" charset="-122"/>
                              <a:ea typeface="微软雅黑" panose="020B0503020204020204" pitchFamily="34" charset="-122"/>
                            </a:rPr>
                            <a:t>Single-step complexity </a:t>
                          </a:r>
                          <a:r>
                            <a:rPr lang="en-US" altLang="zh-CN" sz="1400" dirty="0">
                              <a:solidFill>
                                <a:srgbClr val="FF0000"/>
                              </a:solidFill>
                              <a:latin typeface="微软雅黑" panose="020B0503020204020204" pitchFamily="34" charset="-122"/>
                              <a:ea typeface="微软雅黑" panose="020B0503020204020204" pitchFamily="34" charset="-122"/>
                            </a:rPr>
                            <a:t>O(1)</a:t>
                          </a:r>
                          <a:endParaRPr lang="zh-CN" altLang="en-US" sz="1400" dirty="0">
                            <a:solidFill>
                              <a:srgbClr val="FF0000"/>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108948468"/>
                      </a:ext>
                    </a:extLst>
                  </a:tr>
                  <a:tr h="370840">
                    <a:tc>
                      <a:txBody>
                        <a:bodyPr/>
                        <a:lstStyle/>
                        <a:p>
                          <a:pPr algn="ctr"/>
                          <a:r>
                            <a:rPr lang="en-US" altLang="en-US" sz="1600" dirty="0">
                              <a:latin typeface="微软雅黑" panose="020B0503020204020204" pitchFamily="34" charset="-122"/>
                              <a:ea typeface="微软雅黑" panose="020B0503020204020204" pitchFamily="34" charset="-122"/>
                            </a:rPr>
                            <a:t>Space complexity</a:t>
                          </a:r>
                        </a:p>
                      </a:txBody>
                      <a:tcPr/>
                    </a:tc>
                    <a:tc>
                      <a:txBody>
                        <a:bodyPr/>
                        <a:lstStyle/>
                        <a:p>
                          <a:pPr algn="ctr"/>
                          <a:r>
                            <a:rPr lang="en-US" altLang="en-US" sz="1400" dirty="0">
                              <a:latin typeface="微软雅黑" panose="020B0503020204020204" pitchFamily="34" charset="-122"/>
                              <a:ea typeface="微软雅黑" panose="020B0503020204020204" pitchFamily="34" charset="-122"/>
                            </a:rPr>
                            <a:t>Single-step </a:t>
                          </a:r>
                          <a:r>
                            <a:rPr lang="en-US" altLang="zh-CN" sz="1400" dirty="0">
                              <a:solidFill>
                                <a:srgbClr val="FF0000"/>
                              </a:solidFill>
                              <a:latin typeface="微软雅黑" panose="020B0503020204020204" pitchFamily="34" charset="-122"/>
                              <a:ea typeface="微软雅黑" panose="020B0503020204020204" pitchFamily="34" charset="-122"/>
                            </a:rPr>
                            <a:t>O(𝐿d)</a:t>
                          </a:r>
                          <a:endParaRPr lang="zh-CN" altLang="en-US" sz="1400" dirty="0">
                            <a:solidFill>
                              <a:srgbClr val="FF0000"/>
                            </a:solidFill>
                            <a:latin typeface="微软雅黑" panose="020B0503020204020204" pitchFamily="34" charset="-122"/>
                            <a:ea typeface="微软雅黑" panose="020B0503020204020204" pitchFamily="34" charset="-122"/>
                          </a:endParaRPr>
                        </a:p>
                      </a:txBody>
                      <a:tcPr/>
                    </a:tc>
                    <a:tc>
                      <a:txBody>
                        <a:bodyPr/>
                        <a:lstStyle/>
                        <a:p>
                          <a:pPr algn="ctr"/>
                          <a:r>
                            <a:rPr lang="en-US" altLang="en-US" sz="1400" dirty="0">
                              <a:latin typeface="微软雅黑" panose="020B0503020204020204" pitchFamily="34" charset="-122"/>
                              <a:ea typeface="微软雅黑" panose="020B0503020204020204" pitchFamily="34" charset="-122"/>
                            </a:rPr>
                            <a:t>Single-step </a:t>
                          </a:r>
                          <a:r>
                            <a:rPr lang="en-US" altLang="zh-CN" sz="1400" dirty="0">
                              <a:solidFill>
                                <a:srgbClr val="FF0000"/>
                              </a:solidFill>
                              <a:latin typeface="微软雅黑" panose="020B0503020204020204" pitchFamily="34" charset="-122"/>
                              <a:ea typeface="微软雅黑" panose="020B0503020204020204" pitchFamily="34" charset="-122"/>
                            </a:rPr>
                            <a:t>O(</a:t>
                          </a:r>
                          <a14:m>
                            <m:oMath xmlns:m="http://schemas.openxmlformats.org/officeDocument/2006/math">
                              <m:sSup>
                                <m:sSupPr>
                                  <m:ctrlPr>
                                    <a:rPr lang="en-US" altLang="zh-CN" sz="1400" b="0" i="1" smtClean="0">
                                      <a:solidFill>
                                        <a:srgbClr val="FF0000"/>
                                      </a:solidFill>
                                      <a:latin typeface="Cambria Math" panose="02040503050406030204" pitchFamily="18" charset="0"/>
                                      <a:ea typeface="微软雅黑" panose="020B0503020204020204" pitchFamily="34" charset="-122"/>
                                    </a:rPr>
                                  </m:ctrlPr>
                                </m:sSupPr>
                                <m:e>
                                  <m:r>
                                    <a:rPr lang="en-US" altLang="zh-CN" sz="1400" b="0" i="1" smtClean="0">
                                      <a:solidFill>
                                        <a:srgbClr val="FF0000"/>
                                      </a:solidFill>
                                      <a:latin typeface="Cambria Math" panose="02040503050406030204" pitchFamily="18" charset="0"/>
                                      <a:ea typeface="微软雅黑" panose="020B0503020204020204" pitchFamily="34" charset="-122"/>
                                    </a:rPr>
                                    <m:t>𝑑</m:t>
                                  </m:r>
                                </m:e>
                                <m:sup>
                                  <m:r>
                                    <a:rPr lang="en-US" altLang="zh-CN" sz="1400" b="0" i="1" smtClean="0">
                                      <a:solidFill>
                                        <a:srgbClr val="FF0000"/>
                                      </a:solidFill>
                                      <a:latin typeface="Cambria Math" panose="02040503050406030204" pitchFamily="18" charset="0"/>
                                      <a:ea typeface="微软雅黑" panose="020B0503020204020204" pitchFamily="34" charset="-122"/>
                                    </a:rPr>
                                    <m:t>2</m:t>
                                  </m:r>
                                </m:sup>
                              </m:sSup>
                            </m:oMath>
                          </a14:m>
                          <a:r>
                            <a:rPr lang="en-US" altLang="zh-CN" sz="1400" dirty="0">
                              <a:solidFill>
                                <a:srgbClr val="FF0000"/>
                              </a:solidFill>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553009133"/>
                      </a:ext>
                    </a:extLst>
                  </a:tr>
                </a:tbl>
              </a:graphicData>
            </a:graphic>
          </p:graphicFrame>
        </mc:Choice>
        <mc:Fallback xmlns="">
          <p:graphicFrame>
            <p:nvGraphicFramePr>
              <p:cNvPr id="5" name="Table 6">
                <a:extLst>
                  <a:ext uri="{FF2B5EF4-FFF2-40B4-BE49-F238E27FC236}">
                    <a16:creationId xmlns:a16="http://schemas.microsoft.com/office/drawing/2014/main" id="{22236147-7658-47EB-BBD6-152DF09C27C0}"/>
                  </a:ext>
                </a:extLst>
              </p:cNvPr>
              <p:cNvGraphicFramePr>
                <a:graphicFrameLocks noGrp="1"/>
              </p:cNvGraphicFramePr>
              <p:nvPr>
                <p:extLst>
                  <p:ext uri="{D42A27DB-BD31-4B8C-83A1-F6EECF244321}">
                    <p14:modId xmlns:p14="http://schemas.microsoft.com/office/powerpoint/2010/main" val="4043633567"/>
                  </p:ext>
                </p:extLst>
              </p:nvPr>
            </p:nvGraphicFramePr>
            <p:xfrm>
              <a:off x="1022111" y="1271104"/>
              <a:ext cx="9717247" cy="2683891"/>
            </p:xfrm>
            <a:graphic>
              <a:graphicData uri="http://schemas.openxmlformats.org/drawingml/2006/table">
                <a:tbl>
                  <a:tblPr firstRow="1" bandRow="1">
                    <a:tableStyleId>{72833802-FEF1-4C79-8D5D-14CF1EAF98D9}</a:tableStyleId>
                  </a:tblPr>
                  <a:tblGrid>
                    <a:gridCol w="2904609">
                      <a:extLst>
                        <a:ext uri="{9D8B030D-6E8A-4147-A177-3AD203B41FA5}">
                          <a16:colId xmlns:a16="http://schemas.microsoft.com/office/drawing/2014/main" val="86465286"/>
                        </a:ext>
                      </a:extLst>
                    </a:gridCol>
                    <a:gridCol w="2904609">
                      <a:extLst>
                        <a:ext uri="{9D8B030D-6E8A-4147-A177-3AD203B41FA5}">
                          <a16:colId xmlns:a16="http://schemas.microsoft.com/office/drawing/2014/main" val="482015077"/>
                        </a:ext>
                      </a:extLst>
                    </a:gridCol>
                    <a:gridCol w="3908029">
                      <a:extLst>
                        <a:ext uri="{9D8B030D-6E8A-4147-A177-3AD203B41FA5}">
                          <a16:colId xmlns:a16="http://schemas.microsoft.com/office/drawing/2014/main" val="3096698422"/>
                        </a:ext>
                      </a:extLst>
                    </a:gridCol>
                  </a:tblGrid>
                  <a:tr h="370840">
                    <a:tc>
                      <a:txBody>
                        <a:bodyPr/>
                        <a:lstStyle/>
                        <a:p>
                          <a:pPr algn="ctr"/>
                          <a:r>
                            <a:rPr lang="en-US" altLang="en-US" sz="1800" dirty="0">
                              <a:solidFill>
                                <a:schemeClr val="tx2"/>
                              </a:solidFill>
                              <a:latin typeface="微软雅黑" panose="020B0503020204020204" pitchFamily="34" charset="-122"/>
                              <a:ea typeface="微软雅黑" panose="020B0503020204020204" pitchFamily="34" charset="-122"/>
                            </a:rPr>
                            <a:t>Tasks</a:t>
                          </a:r>
                        </a:p>
                      </a:txBody>
                      <a:tcPr/>
                    </a:tc>
                    <a:tc>
                      <a:txBody>
                        <a:bodyPr/>
                        <a:lstStyle/>
                        <a:p>
                          <a:pPr algn="ctr"/>
                          <a:r>
                            <a:rPr lang="en-US" altLang="zh-CN" sz="1800" dirty="0">
                              <a:solidFill>
                                <a:schemeClr val="tx2"/>
                              </a:solidFill>
                              <a:latin typeface="微软雅黑" panose="020B0503020204020204" pitchFamily="34" charset="-122"/>
                              <a:ea typeface="微软雅黑" panose="020B0503020204020204" pitchFamily="34" charset="-122"/>
                            </a:rPr>
                            <a:t>SoftMax Attention</a:t>
                          </a:r>
                          <a:endParaRPr lang="zh-CN" altLang="en-US" sz="1800" dirty="0">
                            <a:solidFill>
                              <a:schemeClr val="tx2"/>
                            </a:solidFill>
                            <a:latin typeface="微软雅黑" panose="020B0503020204020204" pitchFamily="34" charset="-122"/>
                            <a:ea typeface="微软雅黑" panose="020B0503020204020204" pitchFamily="34" charset="-122"/>
                          </a:endParaRPr>
                        </a:p>
                      </a:txBody>
                      <a:tcPr/>
                    </a:tc>
                    <a:tc>
                      <a:txBody>
                        <a:bodyPr/>
                        <a:lstStyle/>
                        <a:p>
                          <a:pPr algn="ctr"/>
                          <a:r>
                            <a:rPr lang="en-US" altLang="zh-CN" sz="1800" dirty="0">
                              <a:solidFill>
                                <a:schemeClr val="tx2"/>
                              </a:solidFill>
                              <a:latin typeface="微软雅黑" panose="020B0503020204020204" pitchFamily="34" charset="-122"/>
                              <a:ea typeface="微软雅黑" panose="020B0503020204020204" pitchFamily="34" charset="-122"/>
                            </a:rPr>
                            <a:t>Linear Attention</a:t>
                          </a:r>
                          <a:endParaRPr lang="zh-CN" altLang="en-US" sz="1800" dirty="0">
                            <a:solidFill>
                              <a:schemeClr val="tx2"/>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646156536"/>
                      </a:ext>
                    </a:extLst>
                  </a:tr>
                  <a:tr h="370840">
                    <a:tc>
                      <a:txBody>
                        <a:bodyPr/>
                        <a:lstStyle/>
                        <a:p>
                          <a:pPr algn="ctr"/>
                          <a:r>
                            <a:rPr lang="en-US" altLang="en-US" sz="1600" dirty="0">
                              <a:latin typeface="微软雅黑" panose="020B0503020204020204" pitchFamily="34" charset="-122"/>
                              <a:ea typeface="微软雅黑" panose="020B0503020204020204" pitchFamily="34" charset="-122"/>
                            </a:rPr>
                            <a:t>Parallelized Training</a:t>
                          </a:r>
                        </a:p>
                      </a:txBody>
                      <a:tcPr/>
                    </a:tc>
                    <a:tc>
                      <a:txBody>
                        <a:bodyPr/>
                        <a:lstStyle/>
                        <a:p>
                          <a:endParaRPr lang="zh-CN"/>
                        </a:p>
                      </a:txBody>
                      <a:tcPr>
                        <a:blipFill>
                          <a:blip r:embed="rId3"/>
                          <a:stretch>
                            <a:fillRect l="-100000" t="-106667" r="-134934" b="-520000"/>
                          </a:stretch>
                        </a:blipFill>
                      </a:tcPr>
                    </a:tc>
                    <a:tc>
                      <a:txBody>
                        <a:bodyPr/>
                        <a:lstStyle/>
                        <a:p>
                          <a:endParaRPr lang="zh-CN"/>
                        </a:p>
                      </a:txBody>
                      <a:tcPr>
                        <a:blipFill>
                          <a:blip r:embed="rId3"/>
                          <a:stretch>
                            <a:fillRect l="-148701" t="-106667" r="-325" b="-520000"/>
                          </a:stretch>
                        </a:blipFill>
                      </a:tcPr>
                    </a:tc>
                    <a:extLst>
                      <a:ext uri="{0D108BD9-81ED-4DB2-BD59-A6C34878D82A}">
                        <a16:rowId xmlns:a16="http://schemas.microsoft.com/office/drawing/2014/main" val="1873110334"/>
                      </a:ext>
                    </a:extLst>
                  </a:tr>
                  <a:tr h="712851">
                    <a:tc>
                      <a:txBody>
                        <a:bodyPr/>
                        <a:lstStyle/>
                        <a:p>
                          <a:pPr algn="ctr"/>
                          <a:r>
                            <a:rPr lang="en-US" altLang="en-US" sz="1600" dirty="0">
                              <a:latin typeface="微软雅黑" panose="020B0503020204020204" pitchFamily="34" charset="-122"/>
                              <a:ea typeface="微软雅黑" panose="020B0503020204020204" pitchFamily="34" charset="-122"/>
                            </a:rPr>
                            <a:t>Iterative Inference</a:t>
                          </a:r>
                        </a:p>
                      </a:txBody>
                      <a:tcPr/>
                    </a:tc>
                    <a:tc>
                      <a:txBody>
                        <a:bodyPr/>
                        <a:lstStyle/>
                        <a:p>
                          <a:endParaRPr lang="zh-CN"/>
                        </a:p>
                      </a:txBody>
                      <a:tcPr>
                        <a:blipFill>
                          <a:blip r:embed="rId3"/>
                          <a:stretch>
                            <a:fillRect l="-100000" t="-110714" r="-134934" b="-178571"/>
                          </a:stretch>
                        </a:blipFill>
                      </a:tcPr>
                    </a:tc>
                    <a:tc>
                      <a:txBody>
                        <a:bodyPr/>
                        <a:lstStyle/>
                        <a:p>
                          <a:endParaRPr lang="zh-CN"/>
                        </a:p>
                      </a:txBody>
                      <a:tcPr>
                        <a:blipFill>
                          <a:blip r:embed="rId3"/>
                          <a:stretch>
                            <a:fillRect l="-148701" t="-110714" r="-325" b="-178571"/>
                          </a:stretch>
                        </a:blipFill>
                      </a:tcPr>
                    </a:tc>
                    <a:extLst>
                      <a:ext uri="{0D108BD9-81ED-4DB2-BD59-A6C34878D82A}">
                        <a16:rowId xmlns:a16="http://schemas.microsoft.com/office/drawing/2014/main" val="130844644"/>
                      </a:ext>
                    </a:extLst>
                  </a:tr>
                  <a:tr h="370840">
                    <a:tc>
                      <a:txBody>
                        <a:bodyPr/>
                        <a:lstStyle/>
                        <a:p>
                          <a:pPr algn="ctr"/>
                          <a:r>
                            <a:rPr lang="en-US" altLang="en-US" sz="1600" dirty="0">
                              <a:latin typeface="微软雅黑" panose="020B0503020204020204" pitchFamily="34" charset="-122"/>
                              <a:ea typeface="微软雅黑" panose="020B0503020204020204" pitchFamily="34" charset="-122"/>
                            </a:rPr>
                            <a:t>Storage</a:t>
                          </a:r>
                        </a:p>
                      </a:txBody>
                      <a:tcPr/>
                    </a:tc>
                    <a:tc>
                      <a:txBody>
                        <a:bodyPr/>
                        <a:lstStyle/>
                        <a:p>
                          <a:endParaRPr lang="zh-CN"/>
                        </a:p>
                      </a:txBody>
                      <a:tcPr>
                        <a:blipFill>
                          <a:blip r:embed="rId3"/>
                          <a:stretch>
                            <a:fillRect l="-100000" t="-406897" r="-134934" b="-244828"/>
                          </a:stretch>
                        </a:blipFill>
                      </a:tcPr>
                    </a:tc>
                    <a:tc>
                      <a:txBody>
                        <a:bodyPr/>
                        <a:lstStyle/>
                        <a:p>
                          <a:endParaRPr lang="zh-CN"/>
                        </a:p>
                      </a:txBody>
                      <a:tcPr>
                        <a:blipFill>
                          <a:blip r:embed="rId3"/>
                          <a:stretch>
                            <a:fillRect l="-148701" t="-406897" r="-325" b="-244828"/>
                          </a:stretch>
                        </a:blipFill>
                      </a:tcPr>
                    </a:tc>
                    <a:extLst>
                      <a:ext uri="{0D108BD9-81ED-4DB2-BD59-A6C34878D82A}">
                        <a16:rowId xmlns:a16="http://schemas.microsoft.com/office/drawing/2014/main" val="1332002803"/>
                      </a:ext>
                    </a:extLst>
                  </a:tr>
                  <a:tr h="487680">
                    <a:tc>
                      <a:txBody>
                        <a:bodyPr/>
                        <a:lstStyle/>
                        <a:p>
                          <a:pPr algn="ctr"/>
                          <a:r>
                            <a:rPr lang="en-US" altLang="en-US" sz="1600" dirty="0">
                              <a:latin typeface="微软雅黑" panose="020B0503020204020204" pitchFamily="34" charset="-122"/>
                              <a:ea typeface="微软雅黑" panose="020B0503020204020204" pitchFamily="34" charset="-122"/>
                            </a:rPr>
                            <a:t>Time Complexity</a:t>
                          </a:r>
                        </a:p>
                      </a:txBody>
                      <a:tcPr/>
                    </a:tc>
                    <a:tc>
                      <a:txBody>
                        <a:bodyPr/>
                        <a:lstStyle/>
                        <a:p>
                          <a:pPr algn="ctr"/>
                          <a:r>
                            <a:rPr lang="en-US" altLang="en-US" sz="1300" dirty="0">
                              <a:latin typeface="微软雅黑" panose="020B0503020204020204" pitchFamily="34" charset="-122"/>
                              <a:ea typeface="微软雅黑" panose="020B0503020204020204" pitchFamily="34" charset="-122"/>
                            </a:rPr>
                            <a:t>Single-step Computational Complexity </a:t>
                          </a:r>
                          <a:r>
                            <a:rPr lang="en-US" altLang="zh-CN" sz="1300" dirty="0">
                              <a:solidFill>
                                <a:srgbClr val="FF0000"/>
                              </a:solidFill>
                              <a:latin typeface="微软雅黑" panose="020B0503020204020204" pitchFamily="34" charset="-122"/>
                              <a:ea typeface="微软雅黑" panose="020B0503020204020204" pitchFamily="34" charset="-122"/>
                            </a:rPr>
                            <a:t>O(L)</a:t>
                          </a:r>
                          <a:endParaRPr lang="zh-CN" altLang="en-US" sz="1300" dirty="0">
                            <a:solidFill>
                              <a:srgbClr val="FF0000"/>
                            </a:solidFill>
                            <a:latin typeface="微软雅黑" panose="020B0503020204020204" pitchFamily="34" charset="-122"/>
                            <a:ea typeface="微软雅黑" panose="020B0503020204020204" pitchFamily="34" charset="-122"/>
                          </a:endParaRPr>
                        </a:p>
                      </a:txBody>
                      <a:tcPr/>
                    </a:tc>
                    <a:tc>
                      <a:txBody>
                        <a:bodyPr/>
                        <a:lstStyle/>
                        <a:p>
                          <a:pPr algn="ctr"/>
                          <a:r>
                            <a:rPr lang="en-US" altLang="en-US" sz="1400" dirty="0">
                              <a:latin typeface="微软雅黑" panose="020B0503020204020204" pitchFamily="34" charset="-122"/>
                              <a:ea typeface="微软雅黑" panose="020B0503020204020204" pitchFamily="34" charset="-122"/>
                            </a:rPr>
                            <a:t>Single-step complexity </a:t>
                          </a:r>
                          <a:r>
                            <a:rPr lang="en-US" altLang="zh-CN" sz="1400" dirty="0">
                              <a:solidFill>
                                <a:srgbClr val="FF0000"/>
                              </a:solidFill>
                              <a:latin typeface="微软雅黑" panose="020B0503020204020204" pitchFamily="34" charset="-122"/>
                              <a:ea typeface="微软雅黑" panose="020B0503020204020204" pitchFamily="34" charset="-122"/>
                            </a:rPr>
                            <a:t>O(1)</a:t>
                          </a:r>
                          <a:endParaRPr lang="zh-CN" altLang="en-US" sz="1400" dirty="0">
                            <a:solidFill>
                              <a:srgbClr val="FF0000"/>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108948468"/>
                      </a:ext>
                    </a:extLst>
                  </a:tr>
                  <a:tr h="370840">
                    <a:tc>
                      <a:txBody>
                        <a:bodyPr/>
                        <a:lstStyle/>
                        <a:p>
                          <a:pPr algn="ctr"/>
                          <a:r>
                            <a:rPr lang="en-US" altLang="en-US" sz="1600" dirty="0">
                              <a:latin typeface="微软雅黑" panose="020B0503020204020204" pitchFamily="34" charset="-122"/>
                              <a:ea typeface="微软雅黑" panose="020B0503020204020204" pitchFamily="34" charset="-122"/>
                            </a:rPr>
                            <a:t>Space complexity</a:t>
                          </a:r>
                        </a:p>
                      </a:txBody>
                      <a:tcPr/>
                    </a:tc>
                    <a:tc>
                      <a:txBody>
                        <a:bodyPr/>
                        <a:lstStyle/>
                        <a:p>
                          <a:pPr algn="ctr"/>
                          <a:r>
                            <a:rPr lang="en-US" altLang="en-US" sz="1400" dirty="0">
                              <a:latin typeface="微软雅黑" panose="020B0503020204020204" pitchFamily="34" charset="-122"/>
                              <a:ea typeface="微软雅黑" panose="020B0503020204020204" pitchFamily="34" charset="-122"/>
                            </a:rPr>
                            <a:t>Single-step </a:t>
                          </a:r>
                          <a:r>
                            <a:rPr lang="en-US" altLang="zh-CN" sz="1400" dirty="0">
                              <a:solidFill>
                                <a:srgbClr val="FF0000"/>
                              </a:solidFill>
                              <a:latin typeface="微软雅黑" panose="020B0503020204020204" pitchFamily="34" charset="-122"/>
                              <a:ea typeface="微软雅黑" panose="020B0503020204020204" pitchFamily="34" charset="-122"/>
                            </a:rPr>
                            <a:t>O(𝐿d)</a:t>
                          </a:r>
                          <a:endParaRPr lang="zh-CN" altLang="en-US" sz="1400" dirty="0">
                            <a:solidFill>
                              <a:srgbClr val="FF0000"/>
                            </a:solidFill>
                            <a:latin typeface="微软雅黑" panose="020B0503020204020204" pitchFamily="34" charset="-122"/>
                            <a:ea typeface="微软雅黑" panose="020B0503020204020204" pitchFamily="34" charset="-122"/>
                          </a:endParaRPr>
                        </a:p>
                      </a:txBody>
                      <a:tcPr/>
                    </a:tc>
                    <a:tc>
                      <a:txBody>
                        <a:bodyPr/>
                        <a:lstStyle/>
                        <a:p>
                          <a:endParaRPr lang="zh-CN"/>
                        </a:p>
                      </a:txBody>
                      <a:tcPr>
                        <a:blipFill>
                          <a:blip r:embed="rId3"/>
                          <a:stretch>
                            <a:fillRect l="-148701" t="-641379" r="-325" b="-10345"/>
                          </a:stretch>
                        </a:blipFill>
                      </a:tcPr>
                    </a:tc>
                    <a:extLst>
                      <a:ext uri="{0D108BD9-81ED-4DB2-BD59-A6C34878D82A}">
                        <a16:rowId xmlns:a16="http://schemas.microsoft.com/office/drawing/2014/main" val="553009133"/>
                      </a:ext>
                    </a:extLst>
                  </a:tr>
                </a:tbl>
              </a:graphicData>
            </a:graphic>
          </p:graphicFrame>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2623BFD-8631-43D4-8639-85BA401ECAFA}"/>
                  </a:ext>
                </a:extLst>
              </p:cNvPr>
              <p:cNvSpPr txBox="1"/>
              <p:nvPr/>
            </p:nvSpPr>
            <p:spPr>
              <a:xfrm>
                <a:off x="830589" y="4300077"/>
                <a:ext cx="10321290" cy="878317"/>
              </a:xfrm>
              <a:prstGeom prst="rect">
                <a:avLst/>
              </a:prstGeom>
              <a:noFill/>
            </p:spPr>
            <p:txBody>
              <a:bodyPr wrap="square" lIns="0" tIns="0" rIns="0" bIns="0" rtlCol="0">
                <a:spAutoFit/>
              </a:bodyPr>
              <a:lstStyle/>
              <a:p>
                <a:pPr algn="l"/>
                <a:r>
                  <a:rPr kumimoji="1" lang="en-US" altLang="en-US" b="1" dirty="0">
                    <a:solidFill>
                      <a:srgbClr val="000000"/>
                    </a:solidFill>
                    <a:latin typeface="Microsoft YaHei" panose="020B0503020204020204" pitchFamily="34" charset="-122"/>
                    <a:ea typeface="Microsoft YaHei" panose="020B0503020204020204" pitchFamily="34" charset="-122"/>
                  </a:rPr>
                  <a:t>Note:</a:t>
                </a:r>
                <a:endParaRPr kumimoji="1" lang="en-US" altLang="zh-CN" b="1" dirty="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14:m>
                  <m:oMath xmlns:m="http://schemas.openxmlformats.org/officeDocument/2006/math">
                    <m:sSub>
                      <m:sSubPr>
                        <m:ctrlPr>
                          <a:rPr kumimoji="1" lang="en-US" altLang="zh-CN" sz="2000" i="1" smtClean="0">
                            <a:solidFill>
                              <a:schemeClr val="tx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tx1"/>
                            </a:solidFill>
                            <a:latin typeface="Cambria Math" panose="02040503050406030204" pitchFamily="18" charset="0"/>
                            <a:ea typeface="Microsoft YaHei" panose="020B0503020204020204" pitchFamily="34" charset="-122"/>
                          </a:rPr>
                          <m:t>𝑆</m:t>
                        </m:r>
                      </m:e>
                      <m:sub>
                        <m:r>
                          <a:rPr kumimoji="1" lang="en-US" altLang="zh-CN" sz="2000" b="0" i="1" smtClean="0">
                            <a:solidFill>
                              <a:schemeClr val="tx1"/>
                            </a:solidFill>
                            <a:latin typeface="Cambria Math" panose="02040503050406030204" pitchFamily="18" charset="0"/>
                            <a:ea typeface="Microsoft YaHei" panose="020B0503020204020204" pitchFamily="34" charset="-122"/>
                          </a:rPr>
                          <m:t>𝑡</m:t>
                        </m:r>
                      </m:sub>
                    </m:sSub>
                  </m:oMath>
                </a14:m>
                <a:r>
                  <a:rPr kumimoji="1" lang="en-US" altLang="en-US" dirty="0">
                    <a:solidFill>
                      <a:srgbClr val="000000"/>
                    </a:solidFill>
                    <a:latin typeface="Microsoft YaHei" panose="020B0503020204020204" pitchFamily="34" charset="-122"/>
                    <a:ea typeface="Microsoft YaHei" panose="020B0503020204020204" pitchFamily="34" charset="-122"/>
                  </a:rPr>
                  <a:t>Without a forgetting mechanism, </a:t>
                </a:r>
                <a:r>
                  <a:rPr kumimoji="1" lang="en-US" altLang="en-US" dirty="0">
                    <a:solidFill>
                      <a:schemeClr val="accent1"/>
                    </a:solidFill>
                    <a:latin typeface="Microsoft YaHei" panose="020B0503020204020204" pitchFamily="34" charset="-122"/>
                    <a:ea typeface="Microsoft YaHei" panose="020B0503020204020204" pitchFamily="34" charset="-122"/>
                  </a:rPr>
                  <a:t>numerical values can easily explode </a:t>
                </a:r>
                <a:r>
                  <a:rPr kumimoji="1" lang="en-US" altLang="zh-CN" sz="1050" dirty="0">
                    <a:solidFill>
                      <a:srgbClr val="000000"/>
                    </a:solidFill>
                    <a:latin typeface="Microsoft YaHei" panose="020B0503020204020204" pitchFamily="34" charset="-122"/>
                    <a:ea typeface="Microsoft YaHei" panose="020B0503020204020204" pitchFamily="34" charset="-122"/>
                  </a:rPr>
                  <a:t>[2]</a:t>
                </a:r>
                <a:endParaRPr kumimoji="1" lang="en-US" altLang="zh-CN" dirty="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14:m>
                  <m:oMath xmlns:m="http://schemas.openxmlformats.org/officeDocument/2006/math">
                    <m:sSub>
                      <m:sSubPr>
                        <m:ctrlPr>
                          <a:rPr kumimoji="1" lang="en-US" altLang="zh-CN" sz="2000" i="1" smtClean="0">
                            <a:solidFill>
                              <a:schemeClr val="tx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tx1"/>
                            </a:solidFill>
                            <a:latin typeface="Cambria Math" panose="02040503050406030204" pitchFamily="18" charset="0"/>
                            <a:ea typeface="Microsoft YaHei" panose="020B0503020204020204" pitchFamily="34" charset="-122"/>
                          </a:rPr>
                          <m:t>𝑆</m:t>
                        </m:r>
                      </m:e>
                      <m:sub>
                        <m:r>
                          <a:rPr kumimoji="1" lang="en-US" altLang="zh-CN" sz="2000" b="0" i="1" smtClean="0">
                            <a:solidFill>
                              <a:schemeClr val="tx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tx1"/>
                        </a:solidFill>
                        <a:latin typeface="Cambria Math" panose="02040503050406030204" pitchFamily="18" charset="0"/>
                        <a:ea typeface="Microsoft YaHei" panose="020B0503020204020204" pitchFamily="34" charset="-122"/>
                      </a:rPr>
                      <m:t> </m:t>
                    </m:r>
                  </m:oMath>
                </a14:m>
                <a:r>
                  <a:rPr kumimoji="1" lang="en-US" altLang="zh-CN" dirty="0">
                    <a:solidFill>
                      <a:srgbClr val="000000"/>
                    </a:solidFill>
                    <a:latin typeface="Microsoft YaHei" panose="020B0503020204020204" pitchFamily="34" charset="-122"/>
                    <a:ea typeface="Microsoft YaHei" panose="020B0503020204020204" pitchFamily="34" charset="-122"/>
                  </a:rPr>
                  <a:t> lacks </a:t>
                </a:r>
                <a:r>
                  <a:rPr kumimoji="1" lang="en-US" altLang="zh-CN" dirty="0">
                    <a:solidFill>
                      <a:schemeClr val="accent1"/>
                    </a:solidFill>
                    <a:latin typeface="Microsoft YaHei" panose="020B0503020204020204" pitchFamily="34" charset="-122"/>
                    <a:ea typeface="Microsoft YaHei" panose="020B0503020204020204" pitchFamily="34" charset="-122"/>
                  </a:rPr>
                  <a:t>In-context retrieval </a:t>
                </a:r>
                <a:r>
                  <a:rPr kumimoji="1" lang="en-US" altLang="en-US" dirty="0">
                    <a:solidFill>
                      <a:srgbClr val="000000"/>
                    </a:solidFill>
                    <a:latin typeface="Microsoft YaHei" panose="020B0503020204020204" pitchFamily="34" charset="-122"/>
                    <a:ea typeface="Microsoft YaHei" panose="020B0503020204020204" pitchFamily="34" charset="-122"/>
                  </a:rPr>
                  <a:t>capability </a:t>
                </a:r>
                <a:r>
                  <a:rPr kumimoji="1" lang="en-US" altLang="zh-CN" sz="1050" dirty="0">
                    <a:solidFill>
                      <a:srgbClr val="000000"/>
                    </a:solidFill>
                    <a:latin typeface="Microsoft YaHei" panose="020B0503020204020204" pitchFamily="34" charset="-122"/>
                    <a:ea typeface="Microsoft YaHei" panose="020B0503020204020204" pitchFamily="34" charset="-122"/>
                  </a:rPr>
                  <a:t>[2]</a:t>
                </a:r>
              </a:p>
            </p:txBody>
          </p:sp>
        </mc:Choice>
        <mc:Fallback>
          <p:sp>
            <p:nvSpPr>
              <p:cNvPr id="7" name="TextBox 6">
                <a:extLst>
                  <a:ext uri="{FF2B5EF4-FFF2-40B4-BE49-F238E27FC236}">
                    <a16:creationId xmlns:a16="http://schemas.microsoft.com/office/drawing/2014/main" id="{02623BFD-8631-43D4-8639-85BA401ECAFA}"/>
                  </a:ext>
                </a:extLst>
              </p:cNvPr>
              <p:cNvSpPr txBox="1">
                <a:spLocks noRot="1" noChangeAspect="1" noMove="1" noResize="1" noEditPoints="1" noAdjustHandles="1" noChangeArrowheads="1" noChangeShapeType="1" noTextEdit="1"/>
              </p:cNvSpPr>
              <p:nvPr/>
            </p:nvSpPr>
            <p:spPr>
              <a:xfrm>
                <a:off x="830589" y="4300077"/>
                <a:ext cx="10321290" cy="878317"/>
              </a:xfrm>
              <a:prstGeom prst="rect">
                <a:avLst/>
              </a:prstGeom>
              <a:blipFill>
                <a:blip r:embed="rId4"/>
                <a:stretch>
                  <a:fillRect l="-1418" t="-9028" b="-15278"/>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D624A3E3-DAF7-4C57-8A97-512245011454}"/>
              </a:ext>
            </a:extLst>
          </p:cNvPr>
          <p:cNvSpPr txBox="1"/>
          <p:nvPr/>
        </p:nvSpPr>
        <p:spPr>
          <a:xfrm>
            <a:off x="830589" y="6203534"/>
            <a:ext cx="3330039" cy="384721"/>
          </a:xfrm>
          <a:prstGeom prst="rect">
            <a:avLst/>
          </a:prstGeom>
          <a:noFill/>
        </p:spPr>
        <p:txBody>
          <a:bodyPr wrap="square">
            <a:spAutoFit/>
          </a:bodyPr>
          <a:lstStyle/>
          <a:p>
            <a:r>
              <a:rPr kumimoji="1" lang="en-US" sz="950" i="1" dirty="0">
                <a:ea typeface="Microsoft YaHei" panose="020B0503020204020204" pitchFamily="34" charset="-122"/>
              </a:rPr>
              <a:t>[1] : https://arxiv.org/abs/2210.10340</a:t>
            </a:r>
          </a:p>
          <a:p>
            <a:r>
              <a:rPr kumimoji="1" lang="en-US" sz="950" i="1" dirty="0">
                <a:ea typeface="Microsoft YaHei" panose="020B0503020204020204" pitchFamily="34" charset="-122"/>
              </a:rPr>
              <a:t>[2]: https://arxiv.org/abs/2406.06484s</a:t>
            </a:r>
          </a:p>
        </p:txBody>
      </p:sp>
    </p:spTree>
    <p:extLst>
      <p:ext uri="{BB962C8B-B14F-4D97-AF65-F5344CB8AC3E}">
        <p14:creationId xmlns:p14="http://schemas.microsoft.com/office/powerpoint/2010/main" val="179406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3AD5C35-CC45-4E64-B72E-28DA561A9D0D}"/>
              </a:ext>
            </a:extLst>
          </p:cNvPr>
          <p:cNvGrpSpPr/>
          <p:nvPr/>
        </p:nvGrpSpPr>
        <p:grpSpPr>
          <a:xfrm>
            <a:off x="0" y="987156"/>
            <a:ext cx="5816785" cy="4759375"/>
            <a:chOff x="368306" y="1223639"/>
            <a:chExt cx="5147861" cy="3973794"/>
          </a:xfrm>
        </p:grpSpPr>
        <p:grpSp>
          <p:nvGrpSpPr>
            <p:cNvPr id="5" name="Group 4">
              <a:extLst>
                <a:ext uri="{FF2B5EF4-FFF2-40B4-BE49-F238E27FC236}">
                  <a16:creationId xmlns:a16="http://schemas.microsoft.com/office/drawing/2014/main" id="{65B09199-B9DD-46E4-82C7-0FB856AA8F6B}"/>
                </a:ext>
              </a:extLst>
            </p:cNvPr>
            <p:cNvGrpSpPr/>
            <p:nvPr/>
          </p:nvGrpSpPr>
          <p:grpSpPr>
            <a:xfrm>
              <a:off x="368306" y="1223639"/>
              <a:ext cx="5147861" cy="3973794"/>
              <a:chOff x="514768" y="1191971"/>
              <a:chExt cx="5147861" cy="3973794"/>
            </a:xfrm>
          </p:grpSpPr>
          <p:pic>
            <p:nvPicPr>
              <p:cNvPr id="23" name="Picture 22">
                <a:extLst>
                  <a:ext uri="{FF2B5EF4-FFF2-40B4-BE49-F238E27FC236}">
                    <a16:creationId xmlns:a16="http://schemas.microsoft.com/office/drawing/2014/main" id="{5580E606-F862-4E58-AF33-83707913EF2C}"/>
                  </a:ext>
                </a:extLst>
              </p:cNvPr>
              <p:cNvPicPr>
                <a:picLocks noChangeAspect="1"/>
              </p:cNvPicPr>
              <p:nvPr/>
            </p:nvPicPr>
            <p:blipFill rotWithShape="1">
              <a:blip r:embed="rId3"/>
              <a:srcRect r="4077"/>
              <a:stretch/>
            </p:blipFill>
            <p:spPr>
              <a:xfrm>
                <a:off x="514768" y="1191971"/>
                <a:ext cx="5147861" cy="3973794"/>
              </a:xfrm>
              <a:prstGeom prst="rect">
                <a:avLst/>
              </a:prstGeom>
            </p:spPr>
          </p:pic>
          <p:sp>
            <p:nvSpPr>
              <p:cNvPr id="2" name="Rectangle 1">
                <a:extLst>
                  <a:ext uri="{FF2B5EF4-FFF2-40B4-BE49-F238E27FC236}">
                    <a16:creationId xmlns:a16="http://schemas.microsoft.com/office/drawing/2014/main" id="{BA3F97B7-0848-4439-9B85-3AD4C02F0327}"/>
                  </a:ext>
                </a:extLst>
              </p:cNvPr>
              <p:cNvSpPr/>
              <p:nvPr/>
            </p:nvSpPr>
            <p:spPr>
              <a:xfrm>
                <a:off x="688769" y="2137558"/>
                <a:ext cx="4833257" cy="4710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ectangle 25">
                <a:extLst>
                  <a:ext uri="{FF2B5EF4-FFF2-40B4-BE49-F238E27FC236}">
                    <a16:creationId xmlns:a16="http://schemas.microsoft.com/office/drawing/2014/main" id="{C29CC278-ABFE-4CFD-9977-409E1AEC226C}"/>
                  </a:ext>
                </a:extLst>
              </p:cNvPr>
              <p:cNvSpPr/>
              <p:nvPr/>
            </p:nvSpPr>
            <p:spPr>
              <a:xfrm>
                <a:off x="688768" y="2859974"/>
                <a:ext cx="4833257" cy="47105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Rectangle 27">
                <a:extLst>
                  <a:ext uri="{FF2B5EF4-FFF2-40B4-BE49-F238E27FC236}">
                    <a16:creationId xmlns:a16="http://schemas.microsoft.com/office/drawing/2014/main" id="{8C4678CE-F28B-40EE-B5AE-F78B91005B75}"/>
                  </a:ext>
                </a:extLst>
              </p:cNvPr>
              <p:cNvSpPr/>
              <p:nvPr/>
            </p:nvSpPr>
            <p:spPr>
              <a:xfrm>
                <a:off x="686788" y="3362694"/>
                <a:ext cx="4833257" cy="47105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Rectangle 11">
              <a:extLst>
                <a:ext uri="{FF2B5EF4-FFF2-40B4-BE49-F238E27FC236}">
                  <a16:creationId xmlns:a16="http://schemas.microsoft.com/office/drawing/2014/main" id="{00D81B75-53B3-4B62-BB79-833C490121CC}"/>
                </a:ext>
              </a:extLst>
            </p:cNvPr>
            <p:cNvSpPr/>
            <p:nvPr/>
          </p:nvSpPr>
          <p:spPr>
            <a:xfrm>
              <a:off x="540325" y="4374932"/>
              <a:ext cx="4833257" cy="71562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 name="TextBox 3">
            <a:extLst>
              <a:ext uri="{FF2B5EF4-FFF2-40B4-BE49-F238E27FC236}">
                <a16:creationId xmlns:a16="http://schemas.microsoft.com/office/drawing/2014/main" id="{C16206F3-7ED1-434A-9EB8-17A89BE54D2D}"/>
              </a:ext>
            </a:extLst>
          </p:cNvPr>
          <p:cNvSpPr txBox="1"/>
          <p:nvPr/>
        </p:nvSpPr>
        <p:spPr>
          <a:xfrm>
            <a:off x="401723" y="317553"/>
            <a:ext cx="9522669" cy="276999"/>
          </a:xfrm>
          <a:prstGeom prst="rect">
            <a:avLst/>
          </a:prstGeom>
          <a:noFill/>
        </p:spPr>
        <p:txBody>
          <a:bodyPr wrap="square" lIns="0" tIns="0" rIns="0" bIns="0" rtlCol="0">
            <a:spAutoFit/>
          </a:bodyPr>
          <a:lstStyle/>
          <a:p>
            <a:pPr algn="l"/>
            <a:r>
              <a:rPr kumimoji="1" lang="en-US" altLang="zh-CN" sz="1800" b="1" dirty="0">
                <a:solidFill>
                  <a:srgbClr val="C00000"/>
                </a:solidFill>
                <a:latin typeface="Microsoft YaHei" panose="020B0503020204020204" pitchFamily="34" charset="-122"/>
                <a:ea typeface="Microsoft YaHei" panose="020B0503020204020204" pitchFamily="34" charset="-122"/>
              </a:rPr>
              <a:t>1.4 Comparison of Algorithms for Linear Attention</a:t>
            </a:r>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D1105353-9011-44F5-B7EB-BDB39228E33C}"/>
                  </a:ext>
                </a:extLst>
              </p:cNvPr>
              <p:cNvSpPr txBox="1"/>
              <p:nvPr/>
            </p:nvSpPr>
            <p:spPr>
              <a:xfrm>
                <a:off x="5866657" y="4488238"/>
                <a:ext cx="6330106" cy="1258293"/>
              </a:xfrm>
              <a:prstGeom prst="rect">
                <a:avLst/>
              </a:prstGeom>
              <a:noFill/>
            </p:spPr>
            <p:txBody>
              <a:bodyPr wrap="square">
                <a:spAutoFit/>
              </a:bodyPr>
              <a:lstStyle/>
              <a:p>
                <a:r>
                  <a:rPr kumimoji="1" lang="en-US" altLang="en-US" sz="1400" b="0" dirty="0">
                    <a:solidFill>
                      <a:schemeClr val="accent5"/>
                    </a:solidFill>
                    <a:latin typeface="Microsoft YaHei" panose="020B0503020204020204" pitchFamily="34" charset="-122"/>
                    <a:ea typeface="Microsoft YaHei" panose="020B0503020204020204" pitchFamily="34" charset="-122"/>
                  </a:rPr>
                  <a:t>Core Improvement: </a:t>
                </a:r>
                <a:r>
                  <a:rPr kumimoji="1" lang="en-US" altLang="en-US" sz="1400" b="0" dirty="0">
                    <a:solidFill>
                      <a:srgbClr val="000000"/>
                    </a:solidFill>
                    <a:latin typeface="Microsoft YaHei" panose="020B0503020204020204" pitchFamily="34" charset="-122"/>
                    <a:ea typeface="Microsoft YaHei" panose="020B0503020204020204" pitchFamily="34" charset="-122"/>
                  </a:rPr>
                  <a:t>Adding nonlinear terms to the loss function</a:t>
                </a:r>
                <a14:m>
                  <m:oMath xmlns:m="http://schemas.openxmlformats.org/officeDocument/2006/math">
                    <m:sSub>
                      <m:sSubPr>
                        <m:ctrlPr>
                          <a:rPr kumimoji="1" lang="en-US" altLang="zh-CN" sz="1400" b="0" i="1" dirty="0" smtClean="0">
                            <a:solidFill>
                              <a:srgbClr val="000000"/>
                            </a:solidFill>
                            <a:latin typeface="Cambria Math" panose="02040503050406030204" pitchFamily="18" charset="0"/>
                            <a:ea typeface="Microsoft YaHei" panose="020B0503020204020204" pitchFamily="34" charset="-122"/>
                          </a:rPr>
                        </m:ctrlPr>
                      </m:sSubPr>
                      <m:e>
                        <m:r>
                          <a:rPr kumimoji="1" lang="en-US" altLang="zh-CN" sz="1400" b="0" i="1" dirty="0" smtClean="0">
                            <a:solidFill>
                              <a:srgbClr val="000000"/>
                            </a:solidFill>
                            <a:latin typeface="Cambria Math" panose="02040503050406030204" pitchFamily="18" charset="0"/>
                            <a:ea typeface="Microsoft YaHei" panose="020B0503020204020204" pitchFamily="34" charset="-122"/>
                          </a:rPr>
                          <m:t>𝐿</m:t>
                        </m:r>
                      </m:e>
                      <m:sub>
                        <m:r>
                          <a:rPr kumimoji="1" lang="en-US" altLang="zh-CN" sz="1400" b="0" i="1" dirty="0" smtClean="0">
                            <a:solidFill>
                              <a:srgbClr val="000000"/>
                            </a:solidFill>
                            <a:latin typeface="Cambria Math" panose="02040503050406030204" pitchFamily="18" charset="0"/>
                            <a:ea typeface="Microsoft YaHei" panose="020B0503020204020204" pitchFamily="34" charset="-122"/>
                          </a:rPr>
                          <m:t>𝑡</m:t>
                        </m:r>
                      </m:sub>
                    </m:sSub>
                    <m:d>
                      <m:dPr>
                        <m:ctrlPr>
                          <a:rPr kumimoji="1" lang="en-US" altLang="zh-CN" sz="1400" b="0" i="1" dirty="0" smtClean="0">
                            <a:solidFill>
                              <a:srgbClr val="000000"/>
                            </a:solidFill>
                            <a:latin typeface="Cambria Math" panose="02040503050406030204" pitchFamily="18" charset="0"/>
                            <a:ea typeface="Microsoft YaHei" panose="020B0503020204020204" pitchFamily="34" charset="-122"/>
                          </a:rPr>
                        </m:ctrlPr>
                      </m:dPr>
                      <m:e>
                        <m:r>
                          <a:rPr kumimoji="1" lang="en-US" altLang="zh-CN" sz="1400" b="0" i="1" dirty="0" smtClean="0">
                            <a:solidFill>
                              <a:srgbClr val="000000"/>
                            </a:solidFill>
                            <a:latin typeface="Cambria Math" panose="02040503050406030204" pitchFamily="18" charset="0"/>
                            <a:ea typeface="Microsoft YaHei" panose="020B0503020204020204" pitchFamily="34" charset="-122"/>
                          </a:rPr>
                          <m:t>𝑆</m:t>
                        </m:r>
                      </m:e>
                    </m:d>
                    <m:r>
                      <a:rPr kumimoji="1" lang="en-US" altLang="zh-CN" sz="1400" b="0" i="1" dirty="0" smtClean="0">
                        <a:solidFill>
                          <a:srgbClr val="000000"/>
                        </a:solidFill>
                        <a:latin typeface="Cambria Math" panose="02040503050406030204" pitchFamily="18" charset="0"/>
                        <a:ea typeface="Microsoft YaHei" panose="020B0503020204020204" pitchFamily="34" charset="-122"/>
                      </a:rPr>
                      <m:t> </m:t>
                    </m:r>
                  </m:oMath>
                </a14:m>
                <a:r>
                  <a:rPr kumimoji="1" lang="en-US" altLang="en-US" sz="1400" b="0" dirty="0">
                    <a:solidFill>
                      <a:srgbClr val="000000"/>
                    </a:solidFill>
                    <a:latin typeface="Microsoft YaHei" panose="020B0503020204020204" pitchFamily="34" charset="-122"/>
                    <a:ea typeface="Microsoft YaHei" panose="020B0503020204020204" pitchFamily="34" charset="-122"/>
                  </a:rPr>
                  <a:t>, </a:t>
                </a:r>
                <a14:m>
                  <m:oMath xmlns:m="http://schemas.openxmlformats.org/officeDocument/2006/math">
                    <m:sSub>
                      <m:sSubPr>
                        <m:ctrlPr>
                          <a:rPr kumimoji="1" lang="en-US" altLang="zh-CN" sz="1400" i="1" dirty="0">
                            <a:solidFill>
                              <a:srgbClr val="000000"/>
                            </a:solidFill>
                            <a:latin typeface="Cambria Math" panose="02040503050406030204" pitchFamily="18" charset="0"/>
                            <a:ea typeface="Microsoft YaHei" panose="020B0503020204020204" pitchFamily="34" charset="-122"/>
                          </a:rPr>
                        </m:ctrlPr>
                      </m:sSubPr>
                      <m:e>
                        <m:r>
                          <a:rPr kumimoji="1" lang="en-US" altLang="zh-CN" sz="1400" i="1" dirty="0">
                            <a:solidFill>
                              <a:srgbClr val="000000"/>
                            </a:solidFill>
                            <a:latin typeface="Cambria Math" panose="02040503050406030204" pitchFamily="18" charset="0"/>
                            <a:ea typeface="Microsoft YaHei" panose="020B0503020204020204" pitchFamily="34" charset="-122"/>
                          </a:rPr>
                          <m:t>𝐿</m:t>
                        </m:r>
                      </m:e>
                      <m:sub>
                        <m:r>
                          <a:rPr kumimoji="1" lang="en-US" altLang="zh-CN" sz="1400" i="1" dirty="0">
                            <a:solidFill>
                              <a:srgbClr val="000000"/>
                            </a:solidFill>
                            <a:latin typeface="Cambria Math" panose="02040503050406030204" pitchFamily="18" charset="0"/>
                            <a:ea typeface="Microsoft YaHei" panose="020B0503020204020204" pitchFamily="34" charset="-122"/>
                          </a:rPr>
                          <m:t>𝑡</m:t>
                        </m:r>
                      </m:sub>
                    </m:sSub>
                    <m:d>
                      <m:dPr>
                        <m:ctrlPr>
                          <a:rPr kumimoji="1" lang="en-US" altLang="zh-CN" sz="1400" i="1" dirty="0">
                            <a:solidFill>
                              <a:srgbClr val="000000"/>
                            </a:solidFill>
                            <a:latin typeface="Cambria Math" panose="02040503050406030204" pitchFamily="18" charset="0"/>
                            <a:ea typeface="Microsoft YaHei" panose="020B0503020204020204" pitchFamily="34" charset="-122"/>
                          </a:rPr>
                        </m:ctrlPr>
                      </m:dPr>
                      <m:e>
                        <m:r>
                          <a:rPr kumimoji="1" lang="en-US" altLang="zh-CN" sz="1400" b="0" i="1" dirty="0" smtClean="0">
                            <a:solidFill>
                              <a:srgbClr val="000000"/>
                            </a:solidFill>
                            <a:latin typeface="Cambria Math" panose="02040503050406030204" pitchFamily="18" charset="0"/>
                            <a:ea typeface="Microsoft YaHei" panose="020B0503020204020204" pitchFamily="34" charset="-122"/>
                          </a:rPr>
                          <m:t>𝑆</m:t>
                        </m:r>
                      </m:e>
                    </m:d>
                    <m:r>
                      <a:rPr kumimoji="1" lang="en-US" altLang="zh-CN" sz="1400" i="1">
                        <a:solidFill>
                          <a:srgbClr val="000000"/>
                        </a:solidFill>
                        <a:latin typeface="Cambria Math" panose="02040503050406030204" pitchFamily="18" charset="0"/>
                        <a:ea typeface="Microsoft YaHei" panose="020B0503020204020204" pitchFamily="34" charset="-122"/>
                      </a:rPr>
                      <m:t>=</m:t>
                    </m:r>
                    <m:f>
                      <m:fPr>
                        <m:ctrlPr>
                          <a:rPr kumimoji="1" lang="en-US" altLang="zh-CN" sz="1400" i="1">
                            <a:solidFill>
                              <a:srgbClr val="000000"/>
                            </a:solidFill>
                            <a:latin typeface="Cambria Math" panose="02040503050406030204" pitchFamily="18" charset="0"/>
                            <a:ea typeface="Microsoft YaHei" panose="020B0503020204020204" pitchFamily="34" charset="-122"/>
                          </a:rPr>
                        </m:ctrlPr>
                      </m:fPr>
                      <m:num>
                        <m:r>
                          <a:rPr kumimoji="1" lang="en-US" altLang="zh-CN" sz="1400" i="1">
                            <a:solidFill>
                              <a:srgbClr val="000000"/>
                            </a:solidFill>
                            <a:latin typeface="Cambria Math" panose="02040503050406030204" pitchFamily="18" charset="0"/>
                            <a:ea typeface="Microsoft YaHei" panose="020B0503020204020204" pitchFamily="34" charset="-122"/>
                          </a:rPr>
                          <m:t>1</m:t>
                        </m:r>
                      </m:num>
                      <m:den>
                        <m:r>
                          <a:rPr kumimoji="1" lang="en-US" altLang="zh-CN" sz="1400" i="1">
                            <a:solidFill>
                              <a:srgbClr val="000000"/>
                            </a:solidFill>
                            <a:latin typeface="Cambria Math" panose="02040503050406030204" pitchFamily="18" charset="0"/>
                            <a:ea typeface="Microsoft YaHei" panose="020B0503020204020204" pitchFamily="34" charset="-122"/>
                          </a:rPr>
                          <m:t>2</m:t>
                        </m:r>
                      </m:den>
                    </m:f>
                    <m:r>
                      <a:rPr kumimoji="1" lang="en-US" altLang="zh-CN" sz="1400" i="1">
                        <a:solidFill>
                          <a:srgbClr val="000000"/>
                        </a:solidFill>
                        <a:latin typeface="Cambria Math" panose="02040503050406030204" pitchFamily="18" charset="0"/>
                        <a:ea typeface="Microsoft YaHei" panose="020B0503020204020204" pitchFamily="34" charset="-122"/>
                      </a:rPr>
                      <m:t> </m:t>
                    </m:r>
                    <m:sSup>
                      <m:sSupPr>
                        <m:ctrlPr>
                          <a:rPr kumimoji="1" lang="en-US" altLang="zh-CN" sz="1400" i="1">
                            <a:solidFill>
                              <a:srgbClr val="000000"/>
                            </a:solidFill>
                            <a:latin typeface="Cambria Math" panose="02040503050406030204" pitchFamily="18" charset="0"/>
                            <a:ea typeface="Microsoft YaHei" panose="020B0503020204020204" pitchFamily="34" charset="-122"/>
                          </a:rPr>
                        </m:ctrlPr>
                      </m:sSupPr>
                      <m:e>
                        <m:d>
                          <m:dPr>
                            <m:begChr m:val="|"/>
                            <m:endChr m:val="|"/>
                            <m:ctrlPr>
                              <a:rPr kumimoji="1" lang="en-US" altLang="zh-CN" sz="1400" i="1">
                                <a:solidFill>
                                  <a:srgbClr val="000000"/>
                                </a:solidFill>
                                <a:latin typeface="Cambria Math" panose="02040503050406030204" pitchFamily="18" charset="0"/>
                                <a:ea typeface="Microsoft YaHei" panose="020B0503020204020204" pitchFamily="34" charset="-122"/>
                              </a:rPr>
                            </m:ctrlPr>
                          </m:dPr>
                          <m:e>
                            <m:r>
                              <a:rPr kumimoji="1" lang="en-US" altLang="zh-CN" sz="1400" i="1">
                                <a:solidFill>
                                  <a:srgbClr val="000000"/>
                                </a:solidFill>
                                <a:latin typeface="Cambria Math" panose="02040503050406030204" pitchFamily="18" charset="0"/>
                                <a:ea typeface="Microsoft YaHei" panose="020B0503020204020204" pitchFamily="34" charset="-122"/>
                              </a:rPr>
                              <m:t>|</m:t>
                            </m:r>
                            <m:r>
                              <a:rPr kumimoji="1" lang="en-US" altLang="zh-CN" sz="1400" b="0" i="1" smtClean="0">
                                <a:solidFill>
                                  <a:srgbClr val="000000"/>
                                </a:solidFill>
                                <a:latin typeface="Cambria Math" panose="02040503050406030204" pitchFamily="18" charset="0"/>
                                <a:ea typeface="Microsoft YaHei" panose="020B0503020204020204" pitchFamily="34" charset="-122"/>
                              </a:rPr>
                              <m:t> </m:t>
                            </m:r>
                            <m:r>
                              <m:rPr>
                                <m:sty m:val="p"/>
                              </m:rPr>
                              <a:rPr kumimoji="1" lang="en-US" altLang="zh-CN" sz="1400" i="1" smtClean="0">
                                <a:solidFill>
                                  <a:srgbClr val="000000"/>
                                </a:solidFill>
                                <a:latin typeface="Cambria Math" panose="02040503050406030204" pitchFamily="18" charset="0"/>
                                <a:ea typeface="Microsoft YaHei" panose="020B0503020204020204" pitchFamily="34" charset="-122"/>
                              </a:rPr>
                              <m:t>f</m:t>
                            </m:r>
                            <m:r>
                              <a:rPr kumimoji="1" lang="en-US" altLang="zh-CN" sz="1400" b="0" i="1" smtClean="0">
                                <a:solidFill>
                                  <a:srgbClr val="000000"/>
                                </a:solidFill>
                                <a:latin typeface="Cambria Math" panose="02040503050406030204" pitchFamily="18" charset="0"/>
                                <a:ea typeface="Microsoft YaHei" panose="020B0503020204020204" pitchFamily="34" charset="-122"/>
                              </a:rPr>
                              <m:t>(</m:t>
                            </m:r>
                            <m:r>
                              <a:rPr kumimoji="1" lang="en-US" altLang="zh-CN" sz="1400" b="0" i="1" smtClean="0">
                                <a:solidFill>
                                  <a:srgbClr val="000000"/>
                                </a:solidFill>
                                <a:latin typeface="Cambria Math" panose="02040503050406030204" pitchFamily="18" charset="0"/>
                                <a:ea typeface="Microsoft YaHei" panose="020B0503020204020204" pitchFamily="34" charset="-122"/>
                              </a:rPr>
                              <m:t>𝑆</m:t>
                            </m:r>
                            <m:sSub>
                              <m:sSubPr>
                                <m:ctrlPr>
                                  <a:rPr kumimoji="1" lang="en-US" altLang="zh-CN" sz="1400" i="1">
                                    <a:solidFill>
                                      <a:srgbClr val="000000"/>
                                    </a:solidFill>
                                    <a:latin typeface="Cambria Math" panose="02040503050406030204" pitchFamily="18" charset="0"/>
                                    <a:ea typeface="Microsoft YaHei" panose="020B0503020204020204" pitchFamily="34" charset="-122"/>
                                  </a:rPr>
                                </m:ctrlPr>
                              </m:sSubPr>
                              <m:e>
                                <m:r>
                                  <a:rPr kumimoji="1" lang="en-US" altLang="zh-CN" sz="1400" b="0" i="1" smtClean="0">
                                    <a:solidFill>
                                      <a:srgbClr val="000000"/>
                                    </a:solidFill>
                                    <a:latin typeface="Cambria Math" panose="02040503050406030204" pitchFamily="18" charset="0"/>
                                    <a:ea typeface="Microsoft YaHei" panose="020B0503020204020204" pitchFamily="34" charset="-122"/>
                                  </a:rPr>
                                  <m:t>,</m:t>
                                </m:r>
                                <m:r>
                                  <a:rPr kumimoji="1" lang="en-US" altLang="zh-CN" sz="1400" i="1">
                                    <a:solidFill>
                                      <a:srgbClr val="000000"/>
                                    </a:solidFill>
                                    <a:latin typeface="Cambria Math" panose="02040503050406030204" pitchFamily="18" charset="0"/>
                                    <a:ea typeface="Microsoft YaHei" panose="020B0503020204020204" pitchFamily="34" charset="-122"/>
                                  </a:rPr>
                                  <m:t>𝑘</m:t>
                                </m:r>
                              </m:e>
                              <m:sub>
                                <m:r>
                                  <a:rPr kumimoji="1" lang="en-US" altLang="zh-CN" sz="1400" i="1">
                                    <a:solidFill>
                                      <a:srgbClr val="000000"/>
                                    </a:solidFill>
                                    <a:latin typeface="Cambria Math" panose="02040503050406030204" pitchFamily="18" charset="0"/>
                                    <a:ea typeface="Microsoft YaHei" panose="020B0503020204020204" pitchFamily="34" charset="-122"/>
                                  </a:rPr>
                                  <m:t>𝑡</m:t>
                                </m:r>
                              </m:sub>
                            </m:sSub>
                            <m:r>
                              <a:rPr kumimoji="1" lang="en-US" altLang="zh-CN" sz="1400" b="0" i="1" smtClean="0">
                                <a:solidFill>
                                  <a:srgbClr val="000000"/>
                                </a:solidFill>
                                <a:latin typeface="Cambria Math" panose="02040503050406030204" pitchFamily="18" charset="0"/>
                                <a:ea typeface="Microsoft YaHei" panose="020B0503020204020204" pitchFamily="34" charset="-122"/>
                              </a:rPr>
                              <m:t>)</m:t>
                            </m:r>
                            <m:r>
                              <a:rPr kumimoji="1" lang="en-US" altLang="zh-CN" sz="1400" i="1">
                                <a:solidFill>
                                  <a:srgbClr val="000000"/>
                                </a:solidFill>
                                <a:latin typeface="Cambria Math" panose="02040503050406030204" pitchFamily="18" charset="0"/>
                                <a:ea typeface="Microsoft YaHei" panose="020B0503020204020204" pitchFamily="34" charset="-122"/>
                              </a:rPr>
                              <m:t>−</m:t>
                            </m:r>
                            <m:sSub>
                              <m:sSubPr>
                                <m:ctrlPr>
                                  <a:rPr kumimoji="1" lang="en-US" altLang="zh-CN" sz="1400" i="1">
                                    <a:solidFill>
                                      <a:srgbClr val="000000"/>
                                    </a:solidFill>
                                    <a:latin typeface="Cambria Math" panose="02040503050406030204" pitchFamily="18" charset="0"/>
                                    <a:ea typeface="Microsoft YaHei" panose="020B0503020204020204" pitchFamily="34" charset="-122"/>
                                  </a:rPr>
                                </m:ctrlPr>
                              </m:sSubPr>
                              <m:e>
                                <m:r>
                                  <a:rPr kumimoji="1" lang="en-US" altLang="zh-CN" sz="1400" i="1">
                                    <a:solidFill>
                                      <a:srgbClr val="000000"/>
                                    </a:solidFill>
                                    <a:latin typeface="Cambria Math" panose="02040503050406030204" pitchFamily="18" charset="0"/>
                                    <a:ea typeface="Microsoft YaHei" panose="020B0503020204020204" pitchFamily="34" charset="-122"/>
                                  </a:rPr>
                                  <m:t>𝑣</m:t>
                                </m:r>
                              </m:e>
                              <m:sub>
                                <m:r>
                                  <a:rPr kumimoji="1" lang="en-US" altLang="zh-CN" sz="1400" i="1">
                                    <a:solidFill>
                                      <a:srgbClr val="000000"/>
                                    </a:solidFill>
                                    <a:latin typeface="Cambria Math" panose="02040503050406030204" pitchFamily="18" charset="0"/>
                                    <a:ea typeface="Microsoft YaHei" panose="020B0503020204020204" pitchFamily="34" charset="-122"/>
                                  </a:rPr>
                                  <m:t>𝑡</m:t>
                                </m:r>
                              </m:sub>
                            </m:sSub>
                            <m:r>
                              <a:rPr kumimoji="1" lang="en-US" altLang="zh-CN" sz="1400" b="0" i="1" smtClean="0">
                                <a:solidFill>
                                  <a:srgbClr val="000000"/>
                                </a:solidFill>
                                <a:latin typeface="Cambria Math" panose="02040503050406030204" pitchFamily="18" charset="0"/>
                                <a:ea typeface="Microsoft YaHei" panose="020B0503020204020204" pitchFamily="34" charset="-122"/>
                              </a:rPr>
                              <m:t> </m:t>
                            </m:r>
                          </m:e>
                        </m:d>
                        <m:r>
                          <a:rPr kumimoji="1" lang="en-US" altLang="zh-CN" sz="1400" i="1">
                            <a:solidFill>
                              <a:srgbClr val="000000"/>
                            </a:solidFill>
                            <a:latin typeface="Cambria Math" panose="02040503050406030204" pitchFamily="18" charset="0"/>
                            <a:ea typeface="Microsoft YaHei" panose="020B0503020204020204" pitchFamily="34" charset="-122"/>
                          </a:rPr>
                          <m:t>|</m:t>
                        </m:r>
                      </m:e>
                      <m:sup>
                        <m:r>
                          <a:rPr kumimoji="1" lang="en-US" altLang="zh-CN" sz="1400" i="1">
                            <a:solidFill>
                              <a:srgbClr val="000000"/>
                            </a:solidFill>
                            <a:latin typeface="Cambria Math" panose="02040503050406030204" pitchFamily="18" charset="0"/>
                            <a:ea typeface="Microsoft YaHei" panose="020B0503020204020204" pitchFamily="34" charset="-122"/>
                          </a:rPr>
                          <m:t>2</m:t>
                        </m:r>
                      </m:sup>
                    </m:sSup>
                  </m:oMath>
                </a14:m>
                <a:r>
                  <a:rPr lang="en-US" altLang="en-US" sz="1400" dirty="0">
                    <a:latin typeface="Microsoft YaHei" panose="020B0503020204020204" pitchFamily="34" charset="-122"/>
                    <a:ea typeface="Microsoft YaHei" panose="020B0503020204020204" pitchFamily="34" charset="-122"/>
                  </a:rPr>
                  <a:t>enhances the model's expressive power through nonlinear modeling.</a:t>
                </a:r>
                <a:endParaRPr lang="en-US" altLang="zh-CN" sz="1400" dirty="0">
                  <a:latin typeface="Microsoft YaHei" panose="020B0503020204020204" pitchFamily="34" charset="-122"/>
                  <a:ea typeface="Microsoft YaHei" panose="020B0503020204020204" pitchFamily="34" charset="-122"/>
                </a:endParaRPr>
              </a:p>
              <a:p>
                <a:r>
                  <a:rPr lang="en-US" altLang="en-US" sz="1400" dirty="0">
                    <a:solidFill>
                      <a:schemeClr val="accent5"/>
                    </a:solidFill>
                    <a:latin typeface="Microsoft YaHei" panose="020B0503020204020204" pitchFamily="34" charset="-122"/>
                    <a:ea typeface="Microsoft YaHei" panose="020B0503020204020204" pitchFamily="34" charset="-122"/>
                  </a:rPr>
                  <a:t>Drawback: </a:t>
                </a:r>
                <a:r>
                  <a:rPr lang="en-US" altLang="en-US" sz="1400" dirty="0">
                    <a:latin typeface="Microsoft YaHei" panose="020B0503020204020204" pitchFamily="34" charset="-122"/>
                    <a:ea typeface="Microsoft YaHei" panose="020B0503020204020204" pitchFamily="34" charset="-122"/>
                  </a:rPr>
                  <a:t>Nonlinear iterative form makes training difficult to parallelize.</a:t>
                </a:r>
                <a:endParaRPr lang="en-US" altLang="zh-CN" sz="1400" dirty="0">
                  <a:latin typeface="Microsoft YaHei" panose="020B0503020204020204" pitchFamily="34" charset="-122"/>
                  <a:ea typeface="Microsoft YaHei" panose="020B0503020204020204" pitchFamily="34" charset="-122"/>
                </a:endParaRPr>
              </a:p>
            </p:txBody>
          </p:sp>
        </mc:Choice>
        <mc:Fallback>
          <p:sp>
            <p:nvSpPr>
              <p:cNvPr id="30" name="TextBox 29">
                <a:extLst>
                  <a:ext uri="{FF2B5EF4-FFF2-40B4-BE49-F238E27FC236}">
                    <a16:creationId xmlns:a16="http://schemas.microsoft.com/office/drawing/2014/main" id="{D1105353-9011-44F5-B7EB-BDB39228E33C}"/>
                  </a:ext>
                </a:extLst>
              </p:cNvPr>
              <p:cNvSpPr txBox="1">
                <a:spLocks noRot="1" noChangeAspect="1" noMove="1" noResize="1" noEditPoints="1" noAdjustHandles="1" noChangeArrowheads="1" noChangeShapeType="1" noTextEdit="1"/>
              </p:cNvSpPr>
              <p:nvPr/>
            </p:nvSpPr>
            <p:spPr>
              <a:xfrm>
                <a:off x="5866657" y="4488238"/>
                <a:ext cx="6330106" cy="1258293"/>
              </a:xfrm>
              <a:prstGeom prst="rect">
                <a:avLst/>
              </a:prstGeom>
              <a:blipFill>
                <a:blip r:embed="rId4"/>
                <a:stretch>
                  <a:fillRect l="-289" t="-483" b="-3865"/>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45AE81D1-8F98-4440-B143-32209719C53A}"/>
              </a:ext>
            </a:extLst>
          </p:cNvPr>
          <p:cNvGrpSpPr/>
          <p:nvPr/>
        </p:nvGrpSpPr>
        <p:grpSpPr>
          <a:xfrm>
            <a:off x="5839763" y="1442394"/>
            <a:ext cx="6265726" cy="861211"/>
            <a:chOff x="5734427" y="1905204"/>
            <a:chExt cx="6265726" cy="861211"/>
          </a:xfrm>
        </p:grpSpPr>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D945F2E7-558E-47CF-9335-6D9ED82B659A}"/>
                    </a:ext>
                  </a:extLst>
                </p:cNvPr>
                <p:cNvSpPr txBox="1"/>
                <p:nvPr/>
              </p:nvSpPr>
              <p:spPr>
                <a:xfrm>
                  <a:off x="5734427" y="1914228"/>
                  <a:ext cx="6262803" cy="738664"/>
                </a:xfrm>
                <a:prstGeom prst="rect">
                  <a:avLst/>
                </a:prstGeom>
                <a:noFill/>
              </p:spPr>
              <p:txBody>
                <a:bodyPr wrap="square">
                  <a:spAutoFit/>
                </a:bodyPr>
                <a:lstStyle/>
                <a:p>
                  <a:r>
                    <a:rPr kumimoji="1" lang="en-US" altLang="en-US" sz="1400" b="0" dirty="0">
                      <a:solidFill>
                        <a:schemeClr val="accent1"/>
                      </a:solidFill>
                      <a:latin typeface="Microsoft YaHei" panose="020B0503020204020204" pitchFamily="34" charset="-122"/>
                      <a:ea typeface="Microsoft YaHei" panose="020B0503020204020204" pitchFamily="34" charset="-122"/>
                    </a:rPr>
                    <a:t>Core Improvement</a:t>
                  </a:r>
                  <a:r>
                    <a:rPr kumimoji="1" lang="en-US" altLang="en-US" sz="1400" b="0" dirty="0">
                      <a:solidFill>
                        <a:srgbClr val="000000"/>
                      </a:solidFill>
                      <a:latin typeface="Microsoft YaHei" panose="020B0503020204020204" pitchFamily="34" charset="-122"/>
                      <a:ea typeface="Microsoft YaHei" panose="020B0503020204020204" pitchFamily="34" charset="-122"/>
                    </a:rPr>
                    <a:t>: Introducing exponential decay</a:t>
                  </a:r>
                </a:p>
                <a:p>
                  <a:r>
                    <a:rPr lang="en-US" altLang="en-US" sz="1400" dirty="0">
                      <a:solidFill>
                        <a:schemeClr val="accent1"/>
                      </a:solidFill>
                      <a:latin typeface="Microsoft YaHei" panose="020B0503020204020204" pitchFamily="34" charset="-122"/>
                      <a:ea typeface="Microsoft YaHei" panose="020B0503020204020204" pitchFamily="34" charset="-122"/>
                    </a:rPr>
                    <a:t>Drawback: </a:t>
                  </a:r>
                  <a14:m>
                    <m:oMath xmlns:m="http://schemas.openxmlformats.org/officeDocument/2006/math">
                      <m:r>
                        <a:rPr lang="en-US" altLang="en-US" sz="1400" b="0" i="1" smtClean="0">
                          <a:solidFill>
                            <a:schemeClr val="tx1"/>
                          </a:solidFill>
                          <a:latin typeface="Cambria Math" panose="02040503050406030204" pitchFamily="18" charset="0"/>
                          <a:ea typeface="Microsoft YaHei" panose="020B0503020204020204" pitchFamily="34" charset="-122"/>
                        </a:rPr>
                        <m:t>𝛾</m:t>
                      </m:r>
                      <m:r>
                        <a:rPr lang="en-US" altLang="en-US" sz="1400" b="0" i="0" smtClean="0">
                          <a:solidFill>
                            <a:schemeClr val="tx1"/>
                          </a:solidFill>
                          <a:latin typeface="Cambria Math" panose="02040503050406030204" pitchFamily="18" charset="0"/>
                          <a:ea typeface="Microsoft YaHei" panose="020B0503020204020204" pitchFamily="34" charset="-122"/>
                        </a:rPr>
                        <m:t> </m:t>
                      </m:r>
                    </m:oMath>
                  </a14:m>
                  <a:r>
                    <a:rPr lang="en-US" altLang="en-US" sz="1400" dirty="0">
                      <a:latin typeface="Microsoft YaHei" panose="020B0503020204020204" pitchFamily="34" charset="-122"/>
                      <a:ea typeface="Microsoft YaHei" panose="020B0503020204020204" pitchFamily="34" charset="-122"/>
                    </a:rPr>
                    <a:t>is data-agnostic and lacks selectivity toward the data (improved by GLA, Mamba2).</a:t>
                  </a:r>
                  <a:endParaRPr lang="en-US" sz="1400" dirty="0">
                    <a:latin typeface="Microsoft YaHei" panose="020B0503020204020204" pitchFamily="34" charset="-122"/>
                    <a:ea typeface="Microsoft YaHei" panose="020B0503020204020204" pitchFamily="34" charset="-122"/>
                  </a:endParaRPr>
                </a:p>
              </p:txBody>
            </p:sp>
          </mc:Choice>
          <mc:Fallback>
            <p:sp>
              <p:nvSpPr>
                <p:cNvPr id="29" name="TextBox 28">
                  <a:extLst>
                    <a:ext uri="{FF2B5EF4-FFF2-40B4-BE49-F238E27FC236}">
                      <a16:creationId xmlns:a16="http://schemas.microsoft.com/office/drawing/2014/main" id="{D945F2E7-558E-47CF-9335-6D9ED82B659A}"/>
                    </a:ext>
                  </a:extLst>
                </p:cNvPr>
                <p:cNvSpPr txBox="1">
                  <a:spLocks noRot="1" noChangeAspect="1" noMove="1" noResize="1" noEditPoints="1" noAdjustHandles="1" noChangeArrowheads="1" noChangeShapeType="1" noTextEdit="1"/>
                </p:cNvSpPr>
                <p:nvPr/>
              </p:nvSpPr>
              <p:spPr>
                <a:xfrm>
                  <a:off x="5734427" y="1914228"/>
                  <a:ext cx="6262803" cy="738664"/>
                </a:xfrm>
                <a:prstGeom prst="rect">
                  <a:avLst/>
                </a:prstGeom>
                <a:blipFill>
                  <a:blip r:embed="rId5"/>
                  <a:stretch>
                    <a:fillRect l="-292" t="-1653" b="-8264"/>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0917B9A5-AB12-4168-9292-3D9841C351C7}"/>
                </a:ext>
              </a:extLst>
            </p:cNvPr>
            <p:cNvSpPr/>
            <p:nvPr/>
          </p:nvSpPr>
          <p:spPr>
            <a:xfrm>
              <a:off x="5743193" y="1905204"/>
              <a:ext cx="6256960" cy="8612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TextBox 15">
            <a:extLst>
              <a:ext uri="{FF2B5EF4-FFF2-40B4-BE49-F238E27FC236}">
                <a16:creationId xmlns:a16="http://schemas.microsoft.com/office/drawing/2014/main" id="{D41D6B94-E89B-4955-8765-973480CF3EAB}"/>
              </a:ext>
            </a:extLst>
          </p:cNvPr>
          <p:cNvSpPr txBox="1"/>
          <p:nvPr/>
        </p:nvSpPr>
        <p:spPr>
          <a:xfrm>
            <a:off x="392780" y="5767221"/>
            <a:ext cx="5031224" cy="600164"/>
          </a:xfrm>
          <a:prstGeom prst="rect">
            <a:avLst/>
          </a:prstGeom>
          <a:noFill/>
        </p:spPr>
        <p:txBody>
          <a:bodyPr wrap="square">
            <a:spAutoFit/>
          </a:bodyPr>
          <a:lstStyle/>
          <a:p>
            <a:r>
              <a:rPr kumimoji="1" lang="en-US" altLang="zh-CN" sz="1100" b="0" dirty="0">
                <a:solidFill>
                  <a:srgbClr val="000000"/>
                </a:solidFill>
                <a:latin typeface="Microsoft YaHei" panose="020B0503020204020204" pitchFamily="34" charset="-122"/>
                <a:ea typeface="Microsoft YaHei" panose="020B0503020204020204" pitchFamily="34" charset="-122"/>
              </a:rPr>
              <a:t>MoM Table 1: Comparison of Different Linear Models. M is same as S in previous slides.</a:t>
            </a:r>
            <a:endParaRPr kumimoji="1" lang="en-US" altLang="zh-CN" sz="1100" dirty="0">
              <a:solidFill>
                <a:srgbClr val="000000"/>
              </a:solidFill>
              <a:latin typeface="Microsoft YaHei" panose="020B0503020204020204" pitchFamily="34" charset="-122"/>
              <a:ea typeface="Microsoft YaHei" panose="020B0503020204020204" pitchFamily="34" charset="-122"/>
            </a:endParaRPr>
          </a:p>
          <a:p>
            <a:r>
              <a:rPr lang="en-US" altLang="zh-CN" sz="1100" dirty="0">
                <a:hlinkClick r:id="rId6">
                  <a:extLst>
                    <a:ext uri="{A12FA001-AC4F-418D-AE19-62706E023703}">
                      <ahyp:hlinkClr xmlns:ahyp="http://schemas.microsoft.com/office/drawing/2018/hyperlinkcolor" val="tx"/>
                    </a:ext>
                  </a:extLst>
                </a:hlinkClick>
              </a:rPr>
              <a:t>https://arxiv.org/</a:t>
            </a:r>
            <a:r>
              <a:rPr lang="en-US" altLang="zh-CN" sz="1100" dirty="0"/>
              <a:t>abs/2502.13685</a:t>
            </a:r>
            <a:endParaRPr kumimoji="1" lang="zh-CN" altLang="en-US" sz="1100" dirty="0">
              <a:latin typeface="Microsoft YaHei" panose="020B0503020204020204" pitchFamily="34" charset="-122"/>
              <a:ea typeface="Microsoft YaHei" panose="020B0503020204020204" pitchFamily="34" charset="-122"/>
            </a:endParaRPr>
          </a:p>
        </p:txBody>
      </p:sp>
      <p:grpSp>
        <p:nvGrpSpPr>
          <p:cNvPr id="9" name="Group 8">
            <a:extLst>
              <a:ext uri="{FF2B5EF4-FFF2-40B4-BE49-F238E27FC236}">
                <a16:creationId xmlns:a16="http://schemas.microsoft.com/office/drawing/2014/main" id="{1C5A81E6-EB27-4412-A6CD-6006F2564983}"/>
              </a:ext>
            </a:extLst>
          </p:cNvPr>
          <p:cNvGrpSpPr/>
          <p:nvPr/>
        </p:nvGrpSpPr>
        <p:grpSpPr>
          <a:xfrm>
            <a:off x="5842685" y="2488525"/>
            <a:ext cx="6354078" cy="1748659"/>
            <a:chOff x="5842685" y="2488526"/>
            <a:chExt cx="6354078" cy="1635595"/>
          </a:xfrm>
        </p:grpSpPr>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E83E78B5-160C-443D-A65B-487239724871}"/>
                    </a:ext>
                  </a:extLst>
                </p:cNvPr>
                <p:cNvSpPr txBox="1"/>
                <p:nvPr/>
              </p:nvSpPr>
              <p:spPr>
                <a:xfrm>
                  <a:off x="5865139" y="2544160"/>
                  <a:ext cx="6331624" cy="1579961"/>
                </a:xfrm>
                <a:prstGeom prst="rect">
                  <a:avLst/>
                </a:prstGeom>
                <a:noFill/>
              </p:spPr>
              <p:txBody>
                <a:bodyPr wrap="square">
                  <a:spAutoFit/>
                </a:bodyPr>
                <a:lstStyle/>
                <a:p>
                  <a:r>
                    <a:rPr kumimoji="1" lang="en-US" altLang="en-US" sz="1400" b="0" dirty="0">
                      <a:solidFill>
                        <a:schemeClr val="accent6"/>
                      </a:solidFill>
                      <a:latin typeface="Microsoft YaHei" panose="020B0503020204020204" pitchFamily="34" charset="-122"/>
                      <a:ea typeface="Microsoft YaHei" panose="020B0503020204020204" pitchFamily="34" charset="-122"/>
                    </a:rPr>
                    <a:t>Core Improvements</a:t>
                  </a:r>
                  <a:r>
                    <a:rPr kumimoji="1" lang="en-US" altLang="en-US" sz="1400" b="0" dirty="0">
                      <a:solidFill>
                        <a:srgbClr val="000000"/>
                      </a:solidFill>
                      <a:latin typeface="Microsoft YaHei" panose="020B0503020204020204" pitchFamily="34" charset="-122"/>
                      <a:ea typeface="Microsoft YaHei" panose="020B0503020204020204" pitchFamily="34" charset="-122"/>
                    </a:rPr>
                    <a:t>: Modeling the update rule of M from the perspective of SGD; enhancing the </a:t>
                  </a:r>
                  <a:r>
                    <a:rPr kumimoji="1" lang="en-US" altLang="en-US" sz="1400" b="0" dirty="0">
                      <a:latin typeface="Microsoft YaHei" panose="020B0503020204020204" pitchFamily="34" charset="-122"/>
                      <a:ea typeface="Microsoft YaHei" panose="020B0503020204020204" pitchFamily="34" charset="-122"/>
                    </a:rPr>
                    <a:t>model's </a:t>
                  </a:r>
                  <a:r>
                    <a:rPr kumimoji="1" lang="en-US" altLang="zh-CN" sz="1400" b="0" dirty="0">
                      <a:latin typeface="Microsoft YaHei" panose="020B0503020204020204" pitchFamily="34" charset="-122"/>
                      <a:ea typeface="Microsoft YaHei" panose="020B0503020204020204" pitchFamily="34" charset="-122"/>
                    </a:rPr>
                    <a:t>in-context retrieval capability</a:t>
                  </a:r>
                  <a:r>
                    <a:rPr kumimoji="1" lang="en-US" altLang="en-US" sz="1400" b="0" dirty="0">
                      <a:latin typeface="Microsoft YaHei" panose="020B0503020204020204" pitchFamily="34" charset="-122"/>
                      <a:ea typeface="Microsoft YaHei" panose="020B0503020204020204" pitchFamily="34" charset="-122"/>
                    </a:rPr>
                    <a:t>;</a:t>
                  </a:r>
                  <a:endParaRPr kumimoji="1" lang="en-US" altLang="zh-CN" sz="1400" b="0" dirty="0">
                    <a:latin typeface="Microsoft YaHei" panose="020B0503020204020204" pitchFamily="34" charset="-122"/>
                    <a:ea typeface="Microsoft YaHei" panose="020B0503020204020204" pitchFamily="34" charset="-122"/>
                  </a:endParaRPr>
                </a:p>
                <a:p>
                  <a:r>
                    <a:rPr kumimoji="1" lang="en-US" altLang="zh-CN" sz="1400" b="1" dirty="0">
                      <a:solidFill>
                        <a:srgbClr val="000000"/>
                      </a:solidFill>
                      <a:latin typeface="Microsoft YaHei" panose="020B0503020204020204" pitchFamily="34" charset="-122"/>
                      <a:ea typeface="Microsoft YaHei" panose="020B0503020204020204" pitchFamily="34" charset="-122"/>
                    </a:rPr>
                    <a:t>Delta Net: </a:t>
                  </a:r>
                  <a:r>
                    <a:rPr kumimoji="1" lang="en-US" altLang="zh-CN" sz="1400" dirty="0">
                      <a:solidFill>
                        <a:srgbClr val="000000"/>
                      </a:solidFill>
                      <a:latin typeface="Microsoft YaHei" panose="020B0503020204020204" pitchFamily="34" charset="-122"/>
                      <a:ea typeface="Microsoft YaHei" panose="020B0503020204020204" pitchFamily="34" charset="-122"/>
                    </a:rPr>
                    <a:t>S updating equals SGD optimization for s </a:t>
                  </a:r>
                  <a14:m>
                    <m:oMath xmlns:m="http://schemas.openxmlformats.org/officeDocument/2006/math">
                      <m:sSub>
                        <m:sSubPr>
                          <m:ctrlPr>
                            <a:rPr kumimoji="1" lang="en-US" altLang="zh-CN" sz="1400" b="0" i="1" dirty="0" smtClean="0">
                              <a:solidFill>
                                <a:srgbClr val="000000"/>
                              </a:solidFill>
                              <a:latin typeface="Cambria Math" panose="02040503050406030204" pitchFamily="18" charset="0"/>
                              <a:ea typeface="Microsoft YaHei" panose="020B0503020204020204" pitchFamily="34" charset="-122"/>
                            </a:rPr>
                          </m:ctrlPr>
                        </m:sSubPr>
                        <m:e>
                          <m:r>
                            <a:rPr kumimoji="1" lang="en-US" altLang="zh-CN" sz="1400" b="0" i="1" dirty="0" smtClean="0">
                              <a:solidFill>
                                <a:srgbClr val="000000"/>
                              </a:solidFill>
                              <a:latin typeface="Cambria Math" panose="02040503050406030204" pitchFamily="18" charset="0"/>
                              <a:ea typeface="Microsoft YaHei" panose="020B0503020204020204" pitchFamily="34" charset="-122"/>
                            </a:rPr>
                            <m:t>𝐿</m:t>
                          </m:r>
                        </m:e>
                        <m:sub>
                          <m:r>
                            <a:rPr kumimoji="1" lang="en-US" altLang="zh-CN" sz="1400" b="0" i="1" dirty="0" smtClean="0">
                              <a:solidFill>
                                <a:srgbClr val="000000"/>
                              </a:solidFill>
                              <a:latin typeface="Cambria Math" panose="02040503050406030204" pitchFamily="18" charset="0"/>
                              <a:ea typeface="Microsoft YaHei" panose="020B0503020204020204" pitchFamily="34" charset="-122"/>
                            </a:rPr>
                            <m:t>𝑡</m:t>
                          </m:r>
                        </m:sub>
                      </m:sSub>
                      <m:d>
                        <m:dPr>
                          <m:ctrlPr>
                            <a:rPr kumimoji="1" lang="en-US" altLang="zh-CN" sz="1400" b="0" i="1" dirty="0" smtClean="0">
                              <a:solidFill>
                                <a:srgbClr val="000000"/>
                              </a:solidFill>
                              <a:latin typeface="Cambria Math" panose="02040503050406030204" pitchFamily="18" charset="0"/>
                              <a:ea typeface="Microsoft YaHei" panose="020B0503020204020204" pitchFamily="34" charset="-122"/>
                            </a:rPr>
                          </m:ctrlPr>
                        </m:dPr>
                        <m:e>
                          <m:r>
                            <a:rPr kumimoji="1" lang="en-US" altLang="zh-CN" sz="1400" b="0" i="1" dirty="0" smtClean="0">
                              <a:solidFill>
                                <a:srgbClr val="000000"/>
                              </a:solidFill>
                              <a:latin typeface="Cambria Math" panose="02040503050406030204" pitchFamily="18" charset="0"/>
                              <a:ea typeface="Microsoft YaHei" panose="020B0503020204020204" pitchFamily="34" charset="-122"/>
                            </a:rPr>
                            <m:t>𝑀</m:t>
                          </m:r>
                        </m:e>
                      </m:d>
                      <m:r>
                        <a:rPr kumimoji="1" lang="en-US" altLang="zh-CN" sz="1400" b="0" i="1" smtClean="0">
                          <a:solidFill>
                            <a:srgbClr val="000000"/>
                          </a:solidFill>
                          <a:latin typeface="Cambria Math" panose="02040503050406030204" pitchFamily="18" charset="0"/>
                          <a:ea typeface="Microsoft YaHei" panose="020B0503020204020204" pitchFamily="34" charset="-122"/>
                        </a:rPr>
                        <m:t>=</m:t>
                      </m:r>
                      <m:f>
                        <m:f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fPr>
                        <m:num>
                          <m:r>
                            <a:rPr kumimoji="1" lang="en-US" altLang="zh-CN" sz="1400" b="0" i="1" smtClean="0">
                              <a:solidFill>
                                <a:srgbClr val="000000"/>
                              </a:solidFill>
                              <a:latin typeface="Cambria Math" panose="02040503050406030204" pitchFamily="18" charset="0"/>
                              <a:ea typeface="Microsoft YaHei" panose="020B0503020204020204" pitchFamily="34" charset="-122"/>
                            </a:rPr>
                            <m:t>1</m:t>
                          </m:r>
                        </m:num>
                        <m:den>
                          <m:r>
                            <a:rPr kumimoji="1" lang="en-US" altLang="zh-CN" sz="1400" b="0" i="1" smtClean="0">
                              <a:solidFill>
                                <a:srgbClr val="000000"/>
                              </a:solidFill>
                              <a:latin typeface="Cambria Math" panose="02040503050406030204" pitchFamily="18" charset="0"/>
                              <a:ea typeface="Microsoft YaHei" panose="020B0503020204020204" pitchFamily="34" charset="-122"/>
                            </a:rPr>
                            <m:t>2</m:t>
                          </m:r>
                        </m:den>
                      </m:f>
                      <m:r>
                        <a:rPr kumimoji="1" lang="en-US" altLang="zh-CN" sz="1400" b="0" i="1" smtClean="0">
                          <a:solidFill>
                            <a:srgbClr val="000000"/>
                          </a:solidFill>
                          <a:latin typeface="Cambria Math" panose="02040503050406030204" pitchFamily="18" charset="0"/>
                          <a:ea typeface="Microsoft YaHei" panose="020B0503020204020204" pitchFamily="34" charset="-122"/>
                        </a:rPr>
                        <m:t> </m:t>
                      </m:r>
                      <m:sSup>
                        <m:sSup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sSupPr>
                        <m:e>
                          <m:d>
                            <m:dPr>
                              <m:begChr m:val="|"/>
                              <m:endChr m:val="|"/>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dPr>
                            <m:e>
                              <m:r>
                                <a:rPr kumimoji="1" lang="en-US" altLang="zh-CN" sz="1400" b="0" i="1" smtClean="0">
                                  <a:solidFill>
                                    <a:srgbClr val="000000"/>
                                  </a:solidFill>
                                  <a:latin typeface="Cambria Math" panose="02040503050406030204" pitchFamily="18" charset="0"/>
                                  <a:ea typeface="Microsoft YaHei" panose="020B0503020204020204" pitchFamily="34" charset="-122"/>
                                </a:rPr>
                                <m:t>|</m:t>
                              </m:r>
                              <m:r>
                                <a:rPr kumimoji="1" lang="en-US" altLang="zh-CN" sz="1400" b="0" i="1" smtClean="0">
                                  <a:solidFill>
                                    <a:srgbClr val="000000"/>
                                  </a:solidFill>
                                  <a:latin typeface="Cambria Math" panose="02040503050406030204" pitchFamily="18" charset="0"/>
                                  <a:ea typeface="Microsoft YaHei" panose="020B0503020204020204" pitchFamily="34" charset="-122"/>
                                </a:rPr>
                                <m:t>𝑆</m:t>
                              </m:r>
                              <m:sSub>
                                <m:sSub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sSubPr>
                                <m:e>
                                  <m:r>
                                    <a:rPr kumimoji="1" lang="en-US" altLang="zh-CN" sz="1400" b="0" i="1" smtClean="0">
                                      <a:solidFill>
                                        <a:srgbClr val="000000"/>
                                      </a:solidFill>
                                      <a:latin typeface="Cambria Math" panose="02040503050406030204" pitchFamily="18" charset="0"/>
                                      <a:ea typeface="Microsoft YaHei" panose="020B0503020204020204" pitchFamily="34" charset="-122"/>
                                    </a:rPr>
                                    <m:t>𝑘</m:t>
                                  </m:r>
                                </m:e>
                                <m:sub>
                                  <m:r>
                                    <a:rPr kumimoji="1" lang="en-US" altLang="zh-CN" sz="1400" b="0" i="1" smtClean="0">
                                      <a:solidFill>
                                        <a:srgbClr val="000000"/>
                                      </a:solidFill>
                                      <a:latin typeface="Cambria Math" panose="02040503050406030204" pitchFamily="18" charset="0"/>
                                      <a:ea typeface="Microsoft YaHei" panose="020B0503020204020204" pitchFamily="34" charset="-122"/>
                                    </a:rPr>
                                    <m:t>𝑡</m:t>
                                  </m:r>
                                </m:sub>
                              </m:sSub>
                              <m:r>
                                <a:rPr kumimoji="1" lang="en-US" altLang="zh-CN" sz="1400" b="0" i="1" smtClean="0">
                                  <a:solidFill>
                                    <a:srgbClr val="000000"/>
                                  </a:solidFill>
                                  <a:latin typeface="Cambria Math" panose="02040503050406030204" pitchFamily="18" charset="0"/>
                                  <a:ea typeface="Microsoft YaHei" panose="020B0503020204020204" pitchFamily="34" charset="-122"/>
                                </a:rPr>
                                <m:t>−</m:t>
                              </m:r>
                              <m:sSub>
                                <m:sSubPr>
                                  <m:ctrlPr>
                                    <a:rPr kumimoji="1" lang="en-US" altLang="zh-CN" sz="1400" b="0" i="1" smtClean="0">
                                      <a:solidFill>
                                        <a:srgbClr val="000000"/>
                                      </a:solidFill>
                                      <a:latin typeface="Cambria Math" panose="02040503050406030204" pitchFamily="18" charset="0"/>
                                      <a:ea typeface="Microsoft YaHei" panose="020B0503020204020204" pitchFamily="34" charset="-122"/>
                                    </a:rPr>
                                  </m:ctrlPr>
                                </m:sSubPr>
                                <m:e>
                                  <m:r>
                                    <a:rPr kumimoji="1" lang="en-US" altLang="zh-CN" sz="1400" b="0" i="1" smtClean="0">
                                      <a:solidFill>
                                        <a:srgbClr val="000000"/>
                                      </a:solidFill>
                                      <a:latin typeface="Cambria Math" panose="02040503050406030204" pitchFamily="18" charset="0"/>
                                      <a:ea typeface="Microsoft YaHei" panose="020B0503020204020204" pitchFamily="34" charset="-122"/>
                                    </a:rPr>
                                    <m:t>𝑣</m:t>
                                  </m:r>
                                </m:e>
                                <m:sub>
                                  <m:r>
                                    <a:rPr kumimoji="1" lang="en-US" altLang="zh-CN" sz="1400" b="0" i="1" smtClean="0">
                                      <a:solidFill>
                                        <a:srgbClr val="000000"/>
                                      </a:solidFill>
                                      <a:latin typeface="Cambria Math" panose="02040503050406030204" pitchFamily="18" charset="0"/>
                                      <a:ea typeface="Microsoft YaHei" panose="020B0503020204020204" pitchFamily="34" charset="-122"/>
                                    </a:rPr>
                                    <m:t>𝑡</m:t>
                                  </m:r>
                                </m:sub>
                              </m:sSub>
                            </m:e>
                          </m:d>
                          <m:r>
                            <a:rPr kumimoji="1" lang="en-US" altLang="zh-CN" sz="1400" b="0" i="1" smtClean="0">
                              <a:solidFill>
                                <a:srgbClr val="000000"/>
                              </a:solidFill>
                              <a:latin typeface="Cambria Math" panose="02040503050406030204" pitchFamily="18" charset="0"/>
                              <a:ea typeface="Microsoft YaHei" panose="020B0503020204020204" pitchFamily="34" charset="-122"/>
                            </a:rPr>
                            <m:t>|</m:t>
                          </m:r>
                        </m:e>
                        <m:sup>
                          <m:r>
                            <a:rPr kumimoji="1" lang="en-US" altLang="zh-CN" sz="1400" b="0" i="1" smtClean="0">
                              <a:solidFill>
                                <a:srgbClr val="000000"/>
                              </a:solidFill>
                              <a:latin typeface="Cambria Math" panose="02040503050406030204" pitchFamily="18" charset="0"/>
                              <a:ea typeface="Microsoft YaHei" panose="020B0503020204020204" pitchFamily="34" charset="-122"/>
                            </a:rPr>
                            <m:t>2</m:t>
                          </m:r>
                        </m:sup>
                      </m:sSup>
                    </m:oMath>
                  </a14:m>
                  <a:endParaRPr lang="en-US" altLang="zh-CN" sz="1400" dirty="0">
                    <a:latin typeface="Microsoft YaHei" panose="020B0503020204020204" pitchFamily="34" charset="-122"/>
                    <a:ea typeface="Microsoft YaHei" panose="020B0503020204020204" pitchFamily="34" charset="-122"/>
                  </a:endParaRPr>
                </a:p>
                <a:p>
                  <a:r>
                    <a:rPr lang="en-US" altLang="zh-CN" sz="1400" b="1" dirty="0">
                      <a:latin typeface="Microsoft YaHei" panose="020B0503020204020204" pitchFamily="34" charset="-122"/>
                      <a:ea typeface="Microsoft YaHei" panose="020B0503020204020204" pitchFamily="34" charset="-122"/>
                    </a:rPr>
                    <a:t>G-Delta Net: </a:t>
                  </a:r>
                  <a:r>
                    <a:rPr lang="en-US" altLang="zh-CN" sz="1400" dirty="0">
                      <a:latin typeface="Microsoft YaHei" panose="020B0503020204020204" pitchFamily="34" charset="-122"/>
                      <a:ea typeface="Microsoft YaHei" panose="020B0503020204020204" pitchFamily="34" charset="-122"/>
                    </a:rPr>
                    <a:t>Incorporating </a:t>
                  </a:r>
                  <a14:m>
                    <m:oMath xmlns:m="http://schemas.openxmlformats.org/officeDocument/2006/math">
                      <m:sSub>
                        <m:sSubPr>
                          <m:ctrlPr>
                            <a:rPr kumimoji="1" lang="en-US" altLang="zh-CN" sz="1400" b="0" i="1" dirty="0" smtClean="0">
                              <a:solidFill>
                                <a:srgbClr val="000000"/>
                              </a:solidFill>
                              <a:latin typeface="Cambria Math" panose="02040503050406030204" pitchFamily="18" charset="0"/>
                              <a:ea typeface="Microsoft YaHei" panose="020B0503020204020204" pitchFamily="34" charset="-122"/>
                            </a:rPr>
                          </m:ctrlPr>
                        </m:sSubPr>
                        <m:e>
                          <m:r>
                            <a:rPr kumimoji="1" lang="en-US" altLang="zh-CN" sz="1400" b="0" i="1" dirty="0" smtClean="0">
                              <a:solidFill>
                                <a:srgbClr val="000000"/>
                              </a:solidFill>
                              <a:latin typeface="Cambria Math" panose="02040503050406030204" pitchFamily="18" charset="0"/>
                              <a:ea typeface="Microsoft YaHei" panose="020B0503020204020204" pitchFamily="34" charset="-122"/>
                            </a:rPr>
                            <m:t>𝛼</m:t>
                          </m:r>
                        </m:e>
                        <m:sub>
                          <m:r>
                            <a:rPr kumimoji="1" lang="en-US" altLang="zh-CN" sz="1400" b="0" i="1" dirty="0" smtClean="0">
                              <a:solidFill>
                                <a:srgbClr val="000000"/>
                              </a:solidFill>
                              <a:latin typeface="Cambria Math" panose="02040503050406030204" pitchFamily="18" charset="0"/>
                              <a:ea typeface="Microsoft YaHei" panose="020B0503020204020204" pitchFamily="34" charset="-122"/>
                            </a:rPr>
                            <m:t>𝑡</m:t>
                          </m:r>
                        </m:sub>
                      </m:sSub>
                    </m:oMath>
                  </a14:m>
                  <a:r>
                    <a:rPr lang="en-US" altLang="zh-CN" sz="1400" dirty="0">
                      <a:latin typeface="Microsoft YaHei" panose="020B0503020204020204" pitchFamily="34" charset="-122"/>
                      <a:ea typeface="Microsoft YaHei" panose="020B0503020204020204" pitchFamily="34" charset="-122"/>
                    </a:rPr>
                    <a:t>, which is equivalent to adding an SGD momentum term</a:t>
                  </a:r>
                  <a:endParaRPr lang="en-US" sz="1400" dirty="0">
                    <a:latin typeface="Microsoft YaHei" panose="020B0503020204020204" pitchFamily="34" charset="-122"/>
                    <a:ea typeface="Microsoft YaHei" panose="020B0503020204020204" pitchFamily="34" charset="-122"/>
                  </a:endParaRPr>
                </a:p>
              </p:txBody>
            </p:sp>
          </mc:Choice>
          <mc:Fallback>
            <p:sp>
              <p:nvSpPr>
                <p:cNvPr id="32" name="TextBox 31">
                  <a:extLst>
                    <a:ext uri="{FF2B5EF4-FFF2-40B4-BE49-F238E27FC236}">
                      <a16:creationId xmlns:a16="http://schemas.microsoft.com/office/drawing/2014/main" id="{E83E78B5-160C-443D-A65B-487239724871}"/>
                    </a:ext>
                  </a:extLst>
                </p:cNvPr>
                <p:cNvSpPr txBox="1">
                  <a:spLocks noRot="1" noChangeAspect="1" noMove="1" noResize="1" noEditPoints="1" noAdjustHandles="1" noChangeArrowheads="1" noChangeShapeType="1" noTextEdit="1"/>
                </p:cNvSpPr>
                <p:nvPr/>
              </p:nvSpPr>
              <p:spPr>
                <a:xfrm>
                  <a:off x="5865139" y="2544160"/>
                  <a:ext cx="6331624" cy="1579961"/>
                </a:xfrm>
                <a:prstGeom prst="rect">
                  <a:avLst/>
                </a:prstGeom>
                <a:blipFill>
                  <a:blip r:embed="rId7"/>
                  <a:stretch>
                    <a:fillRect l="-962" t="-722" b="-3610"/>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9695FDBC-DC1B-406B-BA2C-E4579580686A}"/>
                </a:ext>
              </a:extLst>
            </p:cNvPr>
            <p:cNvSpPr/>
            <p:nvPr/>
          </p:nvSpPr>
          <p:spPr>
            <a:xfrm>
              <a:off x="5842685" y="2488526"/>
              <a:ext cx="6256960" cy="162104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grpSp>
      <p:sp>
        <p:nvSpPr>
          <p:cNvPr id="20" name="Rectangle 19">
            <a:extLst>
              <a:ext uri="{FF2B5EF4-FFF2-40B4-BE49-F238E27FC236}">
                <a16:creationId xmlns:a16="http://schemas.microsoft.com/office/drawing/2014/main" id="{42701922-1220-4278-AF7D-664D7B42DBDC}"/>
              </a:ext>
            </a:extLst>
          </p:cNvPr>
          <p:cNvSpPr/>
          <p:nvPr/>
        </p:nvSpPr>
        <p:spPr>
          <a:xfrm>
            <a:off x="5865139" y="4323963"/>
            <a:ext cx="6256960" cy="168917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Tree>
    <p:extLst>
      <p:ext uri="{BB962C8B-B14F-4D97-AF65-F5344CB8AC3E}">
        <p14:creationId xmlns:p14="http://schemas.microsoft.com/office/powerpoint/2010/main" val="364668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C40BB9D-3B46-49F5-AB14-4261DB83CA26}"/>
              </a:ext>
            </a:extLst>
          </p:cNvPr>
          <p:cNvSpPr>
            <a:spLocks noGrp="1"/>
          </p:cNvSpPr>
          <p:nvPr>
            <p:ph type="subTitle" idx="1"/>
          </p:nvPr>
        </p:nvSpPr>
        <p:spPr>
          <a:xfrm>
            <a:off x="729175" y="456134"/>
            <a:ext cx="10740640" cy="669974"/>
          </a:xfrm>
        </p:spPr>
        <p:txBody>
          <a:bodyPr>
            <a:normAutofit/>
          </a:bodyPr>
          <a:lstStyle/>
          <a:p>
            <a:r>
              <a:rPr kumimoji="1" lang="en-US" altLang="zh-CN" sz="2400" b="1" dirty="0">
                <a:solidFill>
                  <a:srgbClr val="C00000"/>
                </a:solidFill>
                <a:latin typeface="Microsoft YaHei" panose="020B0503020204020204" pitchFamily="34" charset="-122"/>
                <a:ea typeface="Microsoft YaHei" panose="020B0503020204020204" pitchFamily="34" charset="-122"/>
              </a:rPr>
              <a:t>1.5 Experimental Result</a:t>
            </a:r>
            <a:endParaRPr lang="en-US" sz="2400" dirty="0"/>
          </a:p>
        </p:txBody>
      </p:sp>
      <p:pic>
        <p:nvPicPr>
          <p:cNvPr id="8" name="Picture 7">
            <a:extLst>
              <a:ext uri="{FF2B5EF4-FFF2-40B4-BE49-F238E27FC236}">
                <a16:creationId xmlns:a16="http://schemas.microsoft.com/office/drawing/2014/main" id="{91AD0A7A-4476-4954-B393-F56D1AF5AF53}"/>
              </a:ext>
            </a:extLst>
          </p:cNvPr>
          <p:cNvPicPr>
            <a:picLocks noChangeAspect="1"/>
          </p:cNvPicPr>
          <p:nvPr/>
        </p:nvPicPr>
        <p:blipFill>
          <a:blip r:embed="rId3"/>
          <a:srcRect r="11056"/>
          <a:stretch/>
        </p:blipFill>
        <p:spPr>
          <a:xfrm>
            <a:off x="468" y="2288579"/>
            <a:ext cx="7563180" cy="3111747"/>
          </a:xfrm>
          <a:prstGeom prst="rect">
            <a:avLst/>
          </a:prstGeom>
        </p:spPr>
      </p:pic>
      <p:pic>
        <p:nvPicPr>
          <p:cNvPr id="11" name="Picture 10">
            <a:extLst>
              <a:ext uri="{FF2B5EF4-FFF2-40B4-BE49-F238E27FC236}">
                <a16:creationId xmlns:a16="http://schemas.microsoft.com/office/drawing/2014/main" id="{61FB76A5-6EE0-41B3-A45C-FED1430A6B62}"/>
              </a:ext>
            </a:extLst>
          </p:cNvPr>
          <p:cNvPicPr>
            <a:picLocks noChangeAspect="1"/>
          </p:cNvPicPr>
          <p:nvPr/>
        </p:nvPicPr>
        <p:blipFill rotWithShape="1">
          <a:blip r:embed="rId4"/>
          <a:srcRect r="16350"/>
          <a:stretch/>
        </p:blipFill>
        <p:spPr>
          <a:xfrm>
            <a:off x="7714035" y="2288579"/>
            <a:ext cx="4331871" cy="2897623"/>
          </a:xfrm>
          <a:prstGeom prst="rect">
            <a:avLst/>
          </a:prstGeom>
        </p:spPr>
      </p:pic>
      <p:sp>
        <p:nvSpPr>
          <p:cNvPr id="13" name="TextBox 12">
            <a:extLst>
              <a:ext uri="{FF2B5EF4-FFF2-40B4-BE49-F238E27FC236}">
                <a16:creationId xmlns:a16="http://schemas.microsoft.com/office/drawing/2014/main" id="{0B716FF1-AFCD-4E0B-82E7-3F64364B3494}"/>
              </a:ext>
            </a:extLst>
          </p:cNvPr>
          <p:cNvSpPr txBox="1"/>
          <p:nvPr/>
        </p:nvSpPr>
        <p:spPr>
          <a:xfrm>
            <a:off x="7931001" y="985982"/>
            <a:ext cx="3897941" cy="954107"/>
          </a:xfrm>
          <a:prstGeom prst="rect">
            <a:avLst/>
          </a:prstGeom>
          <a:noFill/>
        </p:spPr>
        <p:txBody>
          <a:bodyPr wrap="square">
            <a:spAutoFit/>
          </a:bodyPr>
          <a:lstStyle/>
          <a:p>
            <a:r>
              <a:rPr kumimoji="1" lang="en-US" altLang="zh-CN" sz="1400" b="1" dirty="0">
                <a:latin typeface="Microsoft YaHei" panose="020B0503020204020204" pitchFamily="34" charset="-122"/>
                <a:ea typeface="Microsoft YaHei" panose="020B0503020204020204" pitchFamily="34" charset="-122"/>
              </a:rPr>
              <a:t>ii. Training speed</a:t>
            </a:r>
            <a:r>
              <a:rPr kumimoji="1" lang="en-US" altLang="zh-CN" sz="1400" dirty="0">
                <a:latin typeface="Microsoft YaHei" panose="020B0503020204020204" pitchFamily="34" charset="-122"/>
                <a:ea typeface="Microsoft YaHei" panose="020B0503020204020204" pitchFamily="34" charset="-122"/>
              </a:rPr>
              <a:t> (+chunk-wise parallel training). </a:t>
            </a:r>
            <a:r>
              <a:rPr kumimoji="1" lang="en-US" altLang="en-US" sz="1400" dirty="0">
                <a:latin typeface="Microsoft YaHei" panose="020B0503020204020204" pitchFamily="34" charset="-122"/>
                <a:ea typeface="Microsoft YaHei" panose="020B0503020204020204" pitchFamily="34" charset="-122"/>
              </a:rPr>
              <a:t>As the sequence length increases, there is a 1–2x performance gain compared to Transformer.</a:t>
            </a:r>
            <a:endParaRPr kumimoji="1" lang="en-US" altLang="zh-CN" sz="1400" dirty="0">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5C1E5F07-00C9-44D4-8FD6-156B7046AE04}"/>
              </a:ext>
            </a:extLst>
          </p:cNvPr>
          <p:cNvSpPr txBox="1"/>
          <p:nvPr/>
        </p:nvSpPr>
        <p:spPr>
          <a:xfrm>
            <a:off x="478700" y="6271061"/>
            <a:ext cx="4502410" cy="261610"/>
          </a:xfrm>
          <a:prstGeom prst="rect">
            <a:avLst/>
          </a:prstGeom>
          <a:noFill/>
        </p:spPr>
        <p:txBody>
          <a:bodyPr wrap="square">
            <a:spAutoFit/>
          </a:bodyPr>
          <a:lstStyle/>
          <a:p>
            <a:r>
              <a:rPr kumimoji="1" lang="en-US" altLang="en-US" sz="900" dirty="0">
                <a:ea typeface="Microsoft YaHei" panose="020B0503020204020204" pitchFamily="34" charset="-122"/>
              </a:rPr>
              <a:t>Source: Gated DeltaNet, https://arxiv.org/pdf/2412.06464</a:t>
            </a:r>
          </a:p>
        </p:txBody>
      </p:sp>
      <p:sp>
        <p:nvSpPr>
          <p:cNvPr id="3" name="TextBox 2">
            <a:extLst>
              <a:ext uri="{FF2B5EF4-FFF2-40B4-BE49-F238E27FC236}">
                <a16:creationId xmlns:a16="http://schemas.microsoft.com/office/drawing/2014/main" id="{551209EC-011A-4004-B8A2-146B38609D55}"/>
              </a:ext>
            </a:extLst>
          </p:cNvPr>
          <p:cNvSpPr txBox="1"/>
          <p:nvPr/>
        </p:nvSpPr>
        <p:spPr>
          <a:xfrm>
            <a:off x="116566" y="1317654"/>
            <a:ext cx="6968705" cy="430887"/>
          </a:xfrm>
          <a:prstGeom prst="rect">
            <a:avLst/>
          </a:prstGeom>
          <a:noFill/>
        </p:spPr>
        <p:txBody>
          <a:bodyPr wrap="square" lIns="0" tIns="0" rIns="0" bIns="0" rtlCol="0">
            <a:spAutoFit/>
          </a:bodyPr>
          <a:lstStyle/>
          <a:p>
            <a:pPr algn="ctr"/>
            <a:r>
              <a:rPr kumimoji="1" lang="en-US" altLang="en-US" sz="1400" b="1" dirty="0" err="1">
                <a:latin typeface="Microsoft YaHei" panose="020B0503020204020204" pitchFamily="34" charset="-122"/>
                <a:ea typeface="Microsoft YaHei" panose="020B0503020204020204" pitchFamily="34" charset="-122"/>
              </a:rPr>
              <a:t>i</a:t>
            </a:r>
            <a:r>
              <a:rPr kumimoji="1" lang="en-US" altLang="en-US" sz="1400" b="1" dirty="0">
                <a:latin typeface="Microsoft YaHei" panose="020B0503020204020204" pitchFamily="34" charset="-122"/>
                <a:ea typeface="Microsoft YaHei" panose="020B0503020204020204" pitchFamily="34" charset="-122"/>
              </a:rPr>
              <a:t>. Language task performance</a:t>
            </a:r>
            <a:r>
              <a:rPr kumimoji="1" lang="en-US" altLang="en-US" sz="1400" dirty="0">
                <a:latin typeface="Microsoft YaHei" panose="020B0503020204020204" pitchFamily="34" charset="-122"/>
                <a:ea typeface="Microsoft YaHei" panose="020B0503020204020204" pitchFamily="34" charset="-122"/>
              </a:rPr>
              <a:t>: Linear models can match the performance of Transformers on some tasks.</a:t>
            </a:r>
            <a:endParaRPr kumimoji="1" lang="en-US" altLang="zh-CN" sz="1400"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69898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C40BB9D-3B46-49F5-AB14-4261DB83CA26}"/>
              </a:ext>
            </a:extLst>
          </p:cNvPr>
          <p:cNvSpPr>
            <a:spLocks noGrp="1"/>
          </p:cNvSpPr>
          <p:nvPr>
            <p:ph type="subTitle" idx="1"/>
          </p:nvPr>
        </p:nvSpPr>
        <p:spPr>
          <a:xfrm>
            <a:off x="729175" y="456134"/>
            <a:ext cx="10740640" cy="669974"/>
          </a:xfrm>
        </p:spPr>
        <p:txBody>
          <a:bodyPr>
            <a:normAutofit/>
          </a:bodyPr>
          <a:lstStyle/>
          <a:p>
            <a:r>
              <a:rPr kumimoji="1" lang="en-US" altLang="zh-CN" sz="2400" b="1" dirty="0">
                <a:solidFill>
                  <a:srgbClr val="C00000"/>
                </a:solidFill>
                <a:latin typeface="Microsoft YaHei" panose="020B0503020204020204" pitchFamily="34" charset="-122"/>
                <a:ea typeface="Microsoft YaHei" panose="020B0503020204020204" pitchFamily="34" charset="-122"/>
              </a:rPr>
              <a:t>1.5 Experimental Result</a:t>
            </a:r>
            <a:endParaRPr lang="en-US" sz="2400" dirty="0"/>
          </a:p>
        </p:txBody>
      </p:sp>
      <p:pic>
        <p:nvPicPr>
          <p:cNvPr id="4" name="Picture 3">
            <a:extLst>
              <a:ext uri="{FF2B5EF4-FFF2-40B4-BE49-F238E27FC236}">
                <a16:creationId xmlns:a16="http://schemas.microsoft.com/office/drawing/2014/main" id="{0A7014F1-1597-462F-AD9F-123DB782A1F1}"/>
              </a:ext>
            </a:extLst>
          </p:cNvPr>
          <p:cNvPicPr>
            <a:picLocks noChangeAspect="1"/>
          </p:cNvPicPr>
          <p:nvPr/>
        </p:nvPicPr>
        <p:blipFill>
          <a:blip r:embed="rId3"/>
          <a:stretch>
            <a:fillRect/>
          </a:stretch>
        </p:blipFill>
        <p:spPr>
          <a:xfrm>
            <a:off x="563945" y="2831001"/>
            <a:ext cx="4908145" cy="2903823"/>
          </a:xfrm>
          <a:prstGeom prst="rect">
            <a:avLst/>
          </a:prstGeom>
        </p:spPr>
      </p:pic>
      <p:sp>
        <p:nvSpPr>
          <p:cNvPr id="12" name="TextBox 11">
            <a:extLst>
              <a:ext uri="{FF2B5EF4-FFF2-40B4-BE49-F238E27FC236}">
                <a16:creationId xmlns:a16="http://schemas.microsoft.com/office/drawing/2014/main" id="{132754A6-FA17-4463-A1B8-A770CD3B6667}"/>
              </a:ext>
            </a:extLst>
          </p:cNvPr>
          <p:cNvSpPr txBox="1"/>
          <p:nvPr/>
        </p:nvSpPr>
        <p:spPr>
          <a:xfrm>
            <a:off x="650284" y="6113325"/>
            <a:ext cx="4735466" cy="577081"/>
          </a:xfrm>
          <a:prstGeom prst="rect">
            <a:avLst/>
          </a:prstGeom>
          <a:noFill/>
        </p:spPr>
        <p:txBody>
          <a:bodyPr wrap="square">
            <a:spAutoFit/>
          </a:bodyPr>
          <a:lstStyle/>
          <a:p>
            <a:r>
              <a:rPr kumimoji="1" lang="en-US" altLang="en-US" sz="1050" i="1" dirty="0">
                <a:latin typeface="Microsoft YaHei" panose="020B0503020204020204" pitchFamily="34" charset="-122"/>
                <a:ea typeface="Microsoft YaHei" panose="020B0503020204020204" pitchFamily="34" charset="-122"/>
              </a:rPr>
              <a:t>Source: RWKV-7 </a:t>
            </a:r>
            <a:r>
              <a:rPr kumimoji="1" lang="en-US" altLang="en-US" sz="1050" i="1" dirty="0">
                <a:latin typeface="Microsoft YaHei" panose="020B0503020204020204" pitchFamily="34" charset="-122"/>
                <a:ea typeface="Microsoft YaHei" panose="020B0503020204020204" pitchFamily="34" charset="-122"/>
                <a:hlinkClick r:id="rId4"/>
              </a:rPr>
              <a:t>https://arxiv.org/pdf/2503.14456</a:t>
            </a:r>
            <a:endParaRPr kumimoji="1" lang="en-US" altLang="en-US" sz="1050" i="1" dirty="0">
              <a:latin typeface="Microsoft YaHei" panose="020B0503020204020204" pitchFamily="34" charset="-122"/>
              <a:ea typeface="Microsoft YaHei" panose="020B0503020204020204" pitchFamily="34" charset="-122"/>
            </a:endParaRPr>
          </a:p>
          <a:p>
            <a:r>
              <a:rPr kumimoji="1" lang="en-US" altLang="en-US" sz="1050" i="1" dirty="0">
                <a:ea typeface="Microsoft YaHei" panose="020B0503020204020204" pitchFamily="34" charset="-122"/>
              </a:rPr>
              <a:t>Source: Gated </a:t>
            </a:r>
            <a:r>
              <a:rPr kumimoji="1" lang="en-US" altLang="en-US" sz="1050" i="1" dirty="0" err="1">
                <a:ea typeface="Microsoft YaHei" panose="020B0503020204020204" pitchFamily="34" charset="-122"/>
              </a:rPr>
              <a:t>DeltaNet</a:t>
            </a:r>
            <a:r>
              <a:rPr kumimoji="1" lang="en-US" altLang="en-US" sz="1050" i="1" dirty="0">
                <a:ea typeface="Microsoft YaHei" panose="020B0503020204020204" pitchFamily="34" charset="-122"/>
              </a:rPr>
              <a:t>, https://arxiv.org/pdf/2412.06464</a:t>
            </a:r>
          </a:p>
          <a:p>
            <a:endParaRPr kumimoji="1" lang="en-US" altLang="en-US" sz="1050" i="1"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F9414C49-9291-4159-AD66-89737B987C5D}"/>
              </a:ext>
            </a:extLst>
          </p:cNvPr>
          <p:cNvPicPr>
            <a:picLocks noChangeAspect="1"/>
          </p:cNvPicPr>
          <p:nvPr/>
        </p:nvPicPr>
        <p:blipFill>
          <a:blip r:embed="rId5"/>
          <a:stretch>
            <a:fillRect/>
          </a:stretch>
        </p:blipFill>
        <p:spPr>
          <a:xfrm>
            <a:off x="5799945" y="2128482"/>
            <a:ext cx="6173154" cy="1160575"/>
          </a:xfrm>
          <a:prstGeom prst="rect">
            <a:avLst/>
          </a:prstGeom>
        </p:spPr>
      </p:pic>
      <p:pic>
        <p:nvPicPr>
          <p:cNvPr id="7" name="Picture 6">
            <a:extLst>
              <a:ext uri="{FF2B5EF4-FFF2-40B4-BE49-F238E27FC236}">
                <a16:creationId xmlns:a16="http://schemas.microsoft.com/office/drawing/2014/main" id="{0DF862F8-0134-47B8-AC69-14EE718FA95E}"/>
              </a:ext>
            </a:extLst>
          </p:cNvPr>
          <p:cNvPicPr>
            <a:picLocks noChangeAspect="1"/>
          </p:cNvPicPr>
          <p:nvPr/>
        </p:nvPicPr>
        <p:blipFill>
          <a:blip r:embed="rId6"/>
          <a:stretch>
            <a:fillRect/>
          </a:stretch>
        </p:blipFill>
        <p:spPr>
          <a:xfrm>
            <a:off x="6002128" y="3289057"/>
            <a:ext cx="5764756" cy="2979601"/>
          </a:xfrm>
          <a:prstGeom prst="rect">
            <a:avLst/>
          </a:prstGeom>
        </p:spPr>
      </p:pic>
      <p:sp>
        <p:nvSpPr>
          <p:cNvPr id="11" name="TextBox 10">
            <a:extLst>
              <a:ext uri="{FF2B5EF4-FFF2-40B4-BE49-F238E27FC236}">
                <a16:creationId xmlns:a16="http://schemas.microsoft.com/office/drawing/2014/main" id="{8BFB9F3E-CC44-4CE9-A6BA-BD6D91BB02EE}"/>
              </a:ext>
            </a:extLst>
          </p:cNvPr>
          <p:cNvSpPr txBox="1"/>
          <p:nvPr/>
        </p:nvSpPr>
        <p:spPr>
          <a:xfrm>
            <a:off x="6432612" y="1322687"/>
            <a:ext cx="5540487" cy="523220"/>
          </a:xfrm>
          <a:prstGeom prst="rect">
            <a:avLst/>
          </a:prstGeom>
          <a:noFill/>
        </p:spPr>
        <p:txBody>
          <a:bodyPr wrap="square">
            <a:spAutoFit/>
          </a:bodyPr>
          <a:lstStyle/>
          <a:p>
            <a:r>
              <a:rPr kumimoji="1" lang="en-US" altLang="zh-CN" sz="1400" b="1" dirty="0">
                <a:latin typeface="Microsoft YaHei" panose="020B0503020204020204" pitchFamily="34" charset="-122"/>
                <a:ea typeface="Microsoft YaHei" panose="020B0503020204020204" pitchFamily="34" charset="-122"/>
              </a:rPr>
              <a:t>iv. Context retrieval performance (+ online learning)</a:t>
            </a:r>
            <a:r>
              <a:rPr kumimoji="1" lang="en-US" altLang="zh-CN" sz="1400" dirty="0">
                <a:latin typeface="Microsoft YaHei" panose="020B0503020204020204" pitchFamily="34" charset="-122"/>
                <a:ea typeface="Microsoft YaHei" panose="020B0503020204020204" pitchFamily="34" charset="-122"/>
              </a:rPr>
              <a:t>: G-</a:t>
            </a:r>
            <a:r>
              <a:rPr kumimoji="1" lang="en-US" altLang="zh-CN" sz="1400" dirty="0" err="1">
                <a:latin typeface="Microsoft YaHei" panose="020B0503020204020204" pitchFamily="34" charset="-122"/>
                <a:ea typeface="Microsoft YaHei" panose="020B0503020204020204" pitchFamily="34" charset="-122"/>
              </a:rPr>
              <a:t>DeltaNet</a:t>
            </a:r>
            <a:r>
              <a:rPr kumimoji="1" lang="en-US" altLang="zh-CN" sz="1400" dirty="0">
                <a:latin typeface="Microsoft YaHei" panose="020B0503020204020204" pitchFamily="34" charset="-122"/>
                <a:ea typeface="Microsoft YaHei" panose="020B0503020204020204" pitchFamily="34" charset="-122"/>
              </a:rPr>
              <a:t> outperforms Mamba2 on long sequences.</a:t>
            </a:r>
          </a:p>
        </p:txBody>
      </p:sp>
      <p:sp>
        <p:nvSpPr>
          <p:cNvPr id="9" name="TextBox 8">
            <a:extLst>
              <a:ext uri="{FF2B5EF4-FFF2-40B4-BE49-F238E27FC236}">
                <a16:creationId xmlns:a16="http://schemas.microsoft.com/office/drawing/2014/main" id="{B256619F-19AE-87D4-3A75-396D6FA70AC0}"/>
              </a:ext>
            </a:extLst>
          </p:cNvPr>
          <p:cNvSpPr txBox="1"/>
          <p:nvPr/>
        </p:nvSpPr>
        <p:spPr>
          <a:xfrm>
            <a:off x="370015" y="1257963"/>
            <a:ext cx="5102075" cy="738664"/>
          </a:xfrm>
          <a:prstGeom prst="rect">
            <a:avLst/>
          </a:prstGeom>
          <a:noFill/>
        </p:spPr>
        <p:txBody>
          <a:bodyPr wrap="square">
            <a:spAutoFit/>
          </a:bodyPr>
          <a:lstStyle/>
          <a:p>
            <a:r>
              <a:rPr kumimoji="1" lang="en-US" altLang="en-US" sz="1400" b="1" dirty="0">
                <a:latin typeface="Microsoft YaHei" panose="020B0503020204020204" pitchFamily="34" charset="-122"/>
                <a:ea typeface="Microsoft YaHei" panose="020B0503020204020204" pitchFamily="34" charset="-122"/>
              </a:rPr>
              <a:t>iii. Stability of training </a:t>
            </a:r>
            <a:r>
              <a:rPr kumimoji="1" lang="en-US" altLang="en-US" sz="1400" dirty="0">
                <a:latin typeface="Microsoft YaHei" panose="020B0503020204020204" pitchFamily="34" charset="-122"/>
                <a:ea typeface="Microsoft YaHei" panose="020B0503020204020204" pitchFamily="34" charset="-122"/>
              </a:rPr>
              <a:t>on long sequences (+ decay): Token loss corresponding to sequence positions; linear models are not affected by position.</a:t>
            </a:r>
            <a:endParaRPr kumimoji="1" lang="en-US" altLang="zh-CN"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72735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C40BB9D-3B46-49F5-AB14-4261DB83CA26}"/>
              </a:ext>
            </a:extLst>
          </p:cNvPr>
          <p:cNvSpPr>
            <a:spLocks noGrp="1"/>
          </p:cNvSpPr>
          <p:nvPr>
            <p:ph type="subTitle" idx="1"/>
          </p:nvPr>
        </p:nvSpPr>
        <p:spPr>
          <a:xfrm>
            <a:off x="729175" y="456134"/>
            <a:ext cx="10740640" cy="669974"/>
          </a:xfrm>
        </p:spPr>
        <p:txBody>
          <a:bodyPr>
            <a:normAutofit/>
          </a:bodyPr>
          <a:lstStyle/>
          <a:p>
            <a:r>
              <a:rPr kumimoji="1" lang="en-US" altLang="zh-CN" sz="2400" b="1" dirty="0">
                <a:solidFill>
                  <a:srgbClr val="C00000"/>
                </a:solidFill>
                <a:latin typeface="Microsoft YaHei" panose="020B0503020204020204" pitchFamily="34" charset="-122"/>
                <a:ea typeface="Microsoft YaHei" panose="020B0503020204020204" pitchFamily="34" charset="-122"/>
              </a:rPr>
              <a:t>1.5 Experimental Result</a:t>
            </a:r>
            <a:endParaRPr lang="en-US" sz="2400" dirty="0"/>
          </a:p>
        </p:txBody>
      </p:sp>
      <p:sp>
        <p:nvSpPr>
          <p:cNvPr id="3" name="TextBox 2">
            <a:extLst>
              <a:ext uri="{FF2B5EF4-FFF2-40B4-BE49-F238E27FC236}">
                <a16:creationId xmlns:a16="http://schemas.microsoft.com/office/drawing/2014/main" id="{35975B49-161D-4520-F01E-B143D2E5A76C}"/>
              </a:ext>
            </a:extLst>
          </p:cNvPr>
          <p:cNvSpPr txBox="1"/>
          <p:nvPr/>
        </p:nvSpPr>
        <p:spPr>
          <a:xfrm>
            <a:off x="729175" y="4968838"/>
            <a:ext cx="9925096" cy="1661993"/>
          </a:xfrm>
          <a:prstGeom prst="rect">
            <a:avLst/>
          </a:prstGeom>
          <a:noFill/>
        </p:spPr>
        <p:txBody>
          <a:bodyPr wrap="square" lIns="0" tIns="0" rIns="0" bIns="0" rtlCol="0">
            <a:spAutoFit/>
          </a:bodyPr>
          <a:lstStyle/>
          <a:p>
            <a:pPr algn="l"/>
            <a:r>
              <a:rPr lang="en-US" dirty="0">
                <a:latin typeface="Microsoft YaHei" panose="020B0503020204020204" pitchFamily="34" charset="-122"/>
                <a:ea typeface="Microsoft YaHei" panose="020B0503020204020204" pitchFamily="34" charset="-122"/>
              </a:rPr>
              <a:t>MiniMax-01 (</a:t>
            </a:r>
            <a:r>
              <a:rPr lang="en-US" dirty="0" err="1">
                <a:latin typeface="Microsoft YaHei" panose="020B0503020204020204" pitchFamily="34" charset="-122"/>
                <a:ea typeface="Microsoft YaHei" panose="020B0503020204020204" pitchFamily="34" charset="-122"/>
              </a:rPr>
              <a:t>MiniMax</a:t>
            </a:r>
            <a:r>
              <a:rPr lang="en-US" dirty="0">
                <a:latin typeface="Microsoft YaHei" panose="020B0503020204020204" pitchFamily="34" charset="-122"/>
                <a:ea typeface="Microsoft YaHei" panose="020B0503020204020204" pitchFamily="34" charset="-122"/>
              </a:rPr>
              <a:t> et al. 2025) used </a:t>
            </a:r>
          </a:p>
          <a:p>
            <a:pPr algn="l"/>
            <a:endParaRPr lang="en-US" dirty="0">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Hybrid attention: 7/8 linear attention layers + 1/8 </a:t>
            </a:r>
            <a:r>
              <a:rPr lang="en-US" dirty="0" err="1">
                <a:latin typeface="Microsoft YaHei" panose="020B0503020204020204" pitchFamily="34" charset="-122"/>
                <a:ea typeface="Microsoft YaHei" panose="020B0503020204020204" pitchFamily="34" charset="-122"/>
              </a:rPr>
              <a:t>softmax</a:t>
            </a:r>
            <a:r>
              <a:rPr lang="en-US" dirty="0">
                <a:latin typeface="Microsoft YaHei" panose="020B0503020204020204" pitchFamily="34" charset="-122"/>
                <a:ea typeface="Microsoft YaHei" panose="020B0503020204020204" pitchFamily="34" charset="-122"/>
              </a:rPr>
              <a:t> attention layer</a:t>
            </a:r>
          </a:p>
          <a:p>
            <a:pPr marL="285750" indent="-285750" algn="l">
              <a:buFont typeface="Arial" panose="020B0604020202020204" pitchFamily="34" charset="0"/>
              <a:buChar char="•"/>
            </a:pPr>
            <a:endParaRPr lang="en-US" dirty="0">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Lightning attention (Qin et al. 2024b): simple linear attention with data-independent decay</a:t>
            </a:r>
            <a:endParaRPr kumimoji="1" lang="zh-CN" altLang="en-US" dirty="0">
              <a:solidFill>
                <a:srgbClr val="000000"/>
              </a:solidFill>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BB821FD5-2324-F00E-F9C0-5AABAAC90119}"/>
              </a:ext>
            </a:extLst>
          </p:cNvPr>
          <p:cNvPicPr>
            <a:picLocks noChangeAspect="1"/>
          </p:cNvPicPr>
          <p:nvPr/>
        </p:nvPicPr>
        <p:blipFill>
          <a:blip r:embed="rId3"/>
          <a:stretch>
            <a:fillRect/>
          </a:stretch>
        </p:blipFill>
        <p:spPr>
          <a:xfrm>
            <a:off x="2074374" y="1967095"/>
            <a:ext cx="6361905" cy="2923809"/>
          </a:xfrm>
          <a:prstGeom prst="rect">
            <a:avLst/>
          </a:prstGeom>
        </p:spPr>
      </p:pic>
      <p:sp>
        <p:nvSpPr>
          <p:cNvPr id="10" name="TextBox 9">
            <a:extLst>
              <a:ext uri="{FF2B5EF4-FFF2-40B4-BE49-F238E27FC236}">
                <a16:creationId xmlns:a16="http://schemas.microsoft.com/office/drawing/2014/main" id="{A17477F0-3D79-37A1-43A7-05D0DF33AE5E}"/>
              </a:ext>
            </a:extLst>
          </p:cNvPr>
          <p:cNvSpPr txBox="1"/>
          <p:nvPr/>
        </p:nvSpPr>
        <p:spPr>
          <a:xfrm>
            <a:off x="729175" y="1224958"/>
            <a:ext cx="10568478" cy="369332"/>
          </a:xfrm>
          <a:prstGeom prst="rect">
            <a:avLst/>
          </a:prstGeom>
          <a:noFill/>
        </p:spPr>
        <p:txBody>
          <a:bodyPr wrap="square">
            <a:spAutoFit/>
          </a:bodyPr>
          <a:lstStyle/>
          <a:p>
            <a:r>
              <a:rPr lang="en-US" altLang="zh-CN" b="1" dirty="0">
                <a:latin typeface="Microsoft YaHei" panose="020B0503020204020204" pitchFamily="34" charset="-122"/>
                <a:ea typeface="Microsoft YaHei" panose="020B0503020204020204" pitchFamily="34" charset="-122"/>
              </a:rPr>
              <a:t>v. Scaling law</a:t>
            </a:r>
            <a:r>
              <a:rPr lang="en-US" altLang="zh-CN" dirty="0">
                <a:latin typeface="Microsoft YaHei" panose="020B0503020204020204" pitchFamily="34" charset="-122"/>
                <a:ea typeface="Microsoft YaHei" panose="020B0503020204020204" pitchFamily="34" charset="-122"/>
              </a:rPr>
              <a:t>: Hybrid linear and </a:t>
            </a:r>
            <a:r>
              <a:rPr lang="en-US" altLang="zh-CN" dirty="0" err="1">
                <a:latin typeface="Microsoft YaHei" panose="020B0503020204020204" pitchFamily="34" charset="-122"/>
                <a:ea typeface="Microsoft YaHei" panose="020B0503020204020204" pitchFamily="34" charset="-122"/>
              </a:rPr>
              <a:t>softmax</a:t>
            </a:r>
            <a:r>
              <a:rPr lang="en-US" altLang="zh-CN" dirty="0">
                <a:latin typeface="Microsoft YaHei" panose="020B0503020204020204" pitchFamily="34" charset="-122"/>
                <a:ea typeface="Microsoft YaHei" panose="020B0503020204020204" pitchFamily="34" charset="-122"/>
              </a:rPr>
              <a:t> attention can achieve GPT-4o level performance</a:t>
            </a:r>
          </a:p>
        </p:txBody>
      </p:sp>
    </p:spTree>
    <p:extLst>
      <p:ext uri="{BB962C8B-B14F-4D97-AF65-F5344CB8AC3E}">
        <p14:creationId xmlns:p14="http://schemas.microsoft.com/office/powerpoint/2010/main" val="1018866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FBE207-956F-4871-8D95-CB93F0C8E30B}"/>
              </a:ext>
            </a:extLst>
          </p:cNvPr>
          <p:cNvSpPr/>
          <p:nvPr/>
        </p:nvSpPr>
        <p:spPr>
          <a:xfrm>
            <a:off x="742871" y="918541"/>
            <a:ext cx="11016313" cy="5784264"/>
          </a:xfrm>
          <a:prstGeom prst="rect">
            <a:avLst/>
          </a:prstGeom>
          <a:solidFill>
            <a:schemeClr val="tx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TextBox 3">
            <a:extLst>
              <a:ext uri="{FF2B5EF4-FFF2-40B4-BE49-F238E27FC236}">
                <a16:creationId xmlns:a16="http://schemas.microsoft.com/office/drawing/2014/main" id="{C16206F3-7ED1-434A-9EB8-17A89BE54D2D}"/>
              </a:ext>
            </a:extLst>
          </p:cNvPr>
          <p:cNvSpPr txBox="1"/>
          <p:nvPr/>
        </p:nvSpPr>
        <p:spPr>
          <a:xfrm>
            <a:off x="742871" y="301527"/>
            <a:ext cx="10153734" cy="430887"/>
          </a:xfrm>
          <a:prstGeom prst="rect">
            <a:avLst/>
          </a:prstGeom>
          <a:noFill/>
        </p:spPr>
        <p:txBody>
          <a:bodyPr wrap="square" lIns="0" tIns="0" rIns="0" bIns="0" rtlCol="0">
            <a:spAutoFit/>
          </a:bodyPr>
          <a:lstStyle/>
          <a:p>
            <a:pPr algn="l"/>
            <a:r>
              <a:rPr kumimoji="1" lang="en-US" altLang="zh-CN" sz="2800" b="1" dirty="0">
                <a:solidFill>
                  <a:srgbClr val="C00000"/>
                </a:solidFill>
                <a:latin typeface="Microsoft YaHei" panose="020B0503020204020204" pitchFamily="34" charset="-122"/>
                <a:ea typeface="Microsoft YaHei" panose="020B0503020204020204" pitchFamily="34" charset="-122"/>
              </a:rPr>
              <a:t>Outline – Efficient Attention Variants </a:t>
            </a:r>
          </a:p>
        </p:txBody>
      </p:sp>
      <p:sp>
        <p:nvSpPr>
          <p:cNvPr id="6" name="Content Placeholder 1">
            <a:extLst>
              <a:ext uri="{FF2B5EF4-FFF2-40B4-BE49-F238E27FC236}">
                <a16:creationId xmlns:a16="http://schemas.microsoft.com/office/drawing/2014/main" id="{5463D44C-AD64-4820-926A-388993EFB792}"/>
              </a:ext>
            </a:extLst>
          </p:cNvPr>
          <p:cNvSpPr txBox="1">
            <a:spLocks/>
          </p:cNvSpPr>
          <p:nvPr/>
        </p:nvSpPr>
        <p:spPr>
          <a:xfrm>
            <a:off x="742871" y="1241859"/>
            <a:ext cx="8960744" cy="4889978"/>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468313" indent="-457200">
              <a:buFont typeface="Arial" panose="020B0604020202020204" pitchFamily="34" charset="0"/>
              <a:buAutoNum type="arabicPeriod"/>
            </a:pPr>
            <a:r>
              <a:rPr lang="en-US" altLang="en-US" sz="2000" b="1" dirty="0"/>
              <a:t>Linear Attention </a:t>
            </a:r>
            <a:r>
              <a:rPr lang="en-US" altLang="en-US" sz="2000" b="1" dirty="0" err="1"/>
              <a:t>Machenism</a:t>
            </a:r>
            <a:endParaRPr lang="en-US" altLang="zh-CN" sz="1482" b="1" dirty="0"/>
          </a:p>
          <a:p>
            <a:pPr marL="1062212" lvl="1" indent="-457200">
              <a:buFont typeface="Wingdings" panose="05000000000000000000" pitchFamily="2" charset="2"/>
              <a:buChar char="Ø"/>
            </a:pPr>
            <a:r>
              <a:rPr lang="en-US" altLang="en-US" sz="1482" b="1" dirty="0"/>
              <a:t>Data-dependent decay: </a:t>
            </a:r>
            <a:r>
              <a:rPr lang="en-US" altLang="zh-CN" sz="1482" dirty="0" err="1"/>
              <a:t>RetNet</a:t>
            </a:r>
            <a:r>
              <a:rPr lang="en-US" altLang="zh-CN" sz="1482" dirty="0"/>
              <a:t>, </a:t>
            </a:r>
            <a:r>
              <a:rPr lang="en-US" altLang="zh-CN" sz="1482" dirty="0" err="1"/>
              <a:t>LighteningAttention</a:t>
            </a:r>
            <a:r>
              <a:rPr lang="en-US" altLang="zh-CN" sz="1482" dirty="0"/>
              <a:t>, Mamba2, GLA</a:t>
            </a:r>
          </a:p>
          <a:p>
            <a:pPr marL="1062212" lvl="1" indent="-457200">
              <a:buFont typeface="Wingdings" panose="05000000000000000000" pitchFamily="2" charset="2"/>
              <a:buChar char="Ø"/>
            </a:pPr>
            <a:r>
              <a:rPr lang="en-US" altLang="en-US" sz="1482" b="1" dirty="0"/>
              <a:t>Test time online learning: </a:t>
            </a:r>
            <a:r>
              <a:rPr lang="en-US" altLang="zh-CN" sz="1482" dirty="0" err="1"/>
              <a:t>DeltaNet</a:t>
            </a:r>
            <a:r>
              <a:rPr lang="en-US" altLang="zh-CN" sz="1482" dirty="0"/>
              <a:t>, Test-Time-Training, Titans, RWKV7, Gated </a:t>
            </a:r>
            <a:r>
              <a:rPr lang="en-US" altLang="zh-CN" sz="1482" dirty="0" err="1"/>
              <a:t>DeltaNet</a:t>
            </a:r>
            <a:endParaRPr lang="en-US" altLang="zh-CN" sz="1482" dirty="0"/>
          </a:p>
          <a:p>
            <a:pPr marL="1062212" lvl="1" indent="-457200">
              <a:buFont typeface="Wingdings" panose="05000000000000000000" pitchFamily="2" charset="2"/>
              <a:buChar char="Ø"/>
            </a:pPr>
            <a:endParaRPr lang="en-US" altLang="zh-CN" sz="1482" dirty="0"/>
          </a:p>
          <a:p>
            <a:pPr marL="1062212" lvl="1" indent="-457200">
              <a:buFont typeface="Wingdings" panose="05000000000000000000" pitchFamily="2" charset="2"/>
              <a:buChar char="Ø"/>
            </a:pPr>
            <a:endParaRPr lang="en-US" sz="2000" b="1" dirty="0"/>
          </a:p>
          <a:p>
            <a:pPr marL="468313" indent="-457200">
              <a:buFont typeface="Arial" panose="020B0604020202020204" pitchFamily="34" charset="0"/>
              <a:buAutoNum type="arabicPeriod"/>
            </a:pPr>
            <a:r>
              <a:rPr lang="en-US" altLang="en-US" sz="2000" b="1" dirty="0">
                <a:solidFill>
                  <a:srgbClr val="C7000B"/>
                </a:solidFill>
              </a:rPr>
              <a:t>Sparse Attention Mechanisms</a:t>
            </a:r>
            <a:endParaRPr lang="en-US" altLang="zh-CN" sz="2000" b="1" dirty="0">
              <a:solidFill>
                <a:srgbClr val="C7000B"/>
              </a:solidFill>
            </a:endParaRPr>
          </a:p>
          <a:p>
            <a:pPr marL="1062212" lvl="1" indent="-457200">
              <a:buFont typeface="Wingdings" panose="05000000000000000000" pitchFamily="2" charset="2"/>
              <a:buChar char="Ø"/>
            </a:pPr>
            <a:r>
              <a:rPr lang="en-US" altLang="en-US" sz="1482" b="1" dirty="0"/>
              <a:t>Static Sparsity: </a:t>
            </a:r>
            <a:r>
              <a:rPr lang="en-US" altLang="zh-CN" sz="1482" dirty="0" err="1"/>
              <a:t>BigBird, StreamingLLM, H2O</a:t>
            </a:r>
          </a:p>
          <a:p>
            <a:pPr marL="1062212" lvl="1" indent="-457200">
              <a:buFont typeface="Wingdings" panose="05000000000000000000" pitchFamily="2" charset="2"/>
              <a:buChar char="Ø"/>
            </a:pPr>
            <a:r>
              <a:rPr lang="en-US" altLang="en-US" sz="1482" b="1" dirty="0"/>
              <a:t>Dynamic Sparsity</a:t>
            </a:r>
            <a:r>
              <a:rPr lang="en-US" altLang="en-US" sz="1482" dirty="0"/>
              <a:t>: Native Sparse Attention (DeepSeek), MoBA (Kimi)</a:t>
            </a:r>
          </a:p>
          <a:p>
            <a:pPr marL="468313" indent="-457200">
              <a:buFont typeface="Arial" panose="020B0604020202020204" pitchFamily="34" charset="0"/>
              <a:buAutoNum type="arabicPeriod"/>
            </a:pPr>
            <a:endParaRPr lang="en-US" sz="2000" b="1" dirty="0"/>
          </a:p>
          <a:p>
            <a:pPr marL="468313" indent="-457200">
              <a:buFont typeface="Arial" panose="020B0604020202020204" pitchFamily="34" charset="0"/>
              <a:buAutoNum type="arabicPeriod"/>
            </a:pPr>
            <a:r>
              <a:rPr lang="en-US" altLang="en-US" sz="2000" b="1" dirty="0"/>
              <a:t>Hybrid Attention Mechanisms</a:t>
            </a:r>
            <a:endParaRPr lang="en-US" altLang="zh-CN" sz="2000" b="1" dirty="0"/>
          </a:p>
          <a:p>
            <a:pPr marL="1062212" lvl="1" indent="-457200">
              <a:buFont typeface="Wingdings" panose="05000000000000000000" pitchFamily="2" charset="2"/>
              <a:buChar char="Ø"/>
            </a:pPr>
            <a:r>
              <a:rPr lang="en-US" altLang="en-US" sz="1482" b="1" dirty="0"/>
              <a:t>Inter-layer mixing</a:t>
            </a:r>
            <a:r>
              <a:rPr lang="en-US" altLang="zh-CN" sz="1482" dirty="0"/>
              <a:t>: Minimax-01, Jamba, Samba</a:t>
            </a:r>
          </a:p>
          <a:p>
            <a:pPr marL="1062212" lvl="1" indent="-457200">
              <a:buFont typeface="Wingdings" panose="05000000000000000000" pitchFamily="2" charset="2"/>
              <a:buChar char="Ø"/>
            </a:pPr>
            <a:r>
              <a:rPr lang="en-US" altLang="en-US" sz="1482" b="1" dirty="0"/>
              <a:t>Intra-layer mixing: </a:t>
            </a:r>
            <a:r>
              <a:rPr lang="en-US" altLang="zh-CN" sz="1482" dirty="0" err="1"/>
              <a:t>Hymba</a:t>
            </a:r>
            <a:endParaRPr lang="en-US" altLang="zh-CN" sz="1482" dirty="0"/>
          </a:p>
        </p:txBody>
      </p:sp>
    </p:spTree>
    <p:extLst>
      <p:ext uri="{BB962C8B-B14F-4D97-AF65-F5344CB8AC3E}">
        <p14:creationId xmlns:p14="http://schemas.microsoft.com/office/powerpoint/2010/main" val="189715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49D9BA-F1B7-4489-A514-6E24C25E68E8}"/>
              </a:ext>
            </a:extLst>
          </p:cNvPr>
          <p:cNvSpPr txBox="1"/>
          <p:nvPr/>
        </p:nvSpPr>
        <p:spPr>
          <a:xfrm>
            <a:off x="401724" y="317553"/>
            <a:ext cx="7418500" cy="430887"/>
          </a:xfrm>
          <a:prstGeom prst="rect">
            <a:avLst/>
          </a:prstGeom>
          <a:noFill/>
        </p:spPr>
        <p:txBody>
          <a:bodyPr wrap="square" lIns="0" tIns="0" rIns="0" bIns="0" rtlCol="0">
            <a:spAutoFit/>
          </a:bodyPr>
          <a:lstStyle/>
          <a:p>
            <a:pPr algn="l"/>
            <a:r>
              <a:rPr kumimoji="1" lang="en-US" altLang="zh-CN" sz="2800" b="1" dirty="0">
                <a:solidFill>
                  <a:srgbClr val="C00000"/>
                </a:solidFill>
                <a:latin typeface="Microsoft YaHei" panose="020B0503020204020204" pitchFamily="34" charset="-122"/>
                <a:ea typeface="Microsoft YaHei" panose="020B0503020204020204" pitchFamily="34" charset="-122"/>
              </a:rPr>
              <a:t>2. Sparse Attention Mechanisms: Static</a:t>
            </a:r>
          </a:p>
        </p:txBody>
      </p:sp>
      <p:sp>
        <p:nvSpPr>
          <p:cNvPr id="5" name="TextBox 4">
            <a:extLst>
              <a:ext uri="{FF2B5EF4-FFF2-40B4-BE49-F238E27FC236}">
                <a16:creationId xmlns:a16="http://schemas.microsoft.com/office/drawing/2014/main" id="{52019540-2FBD-48E1-82ED-9A15B35F4175}"/>
              </a:ext>
            </a:extLst>
          </p:cNvPr>
          <p:cNvSpPr txBox="1"/>
          <p:nvPr/>
        </p:nvSpPr>
        <p:spPr>
          <a:xfrm>
            <a:off x="631424" y="909098"/>
            <a:ext cx="10182351" cy="830997"/>
          </a:xfrm>
          <a:prstGeom prst="rect">
            <a:avLst/>
          </a:prstGeom>
          <a:noFill/>
        </p:spPr>
        <p:txBody>
          <a:bodyPr wrap="square">
            <a:spAutoFit/>
          </a:bodyPr>
          <a:lstStyle/>
          <a:p>
            <a:r>
              <a:rPr kumimoji="1" lang="en-US" altLang="en-US" sz="1600" b="1" dirty="0">
                <a:solidFill>
                  <a:srgbClr val="000000"/>
                </a:solidFill>
                <a:latin typeface="Microsoft YaHei" panose="020B0503020204020204" pitchFamily="34" charset="-122"/>
                <a:ea typeface="Microsoft YaHei" panose="020B0503020204020204" pitchFamily="34" charset="-122"/>
              </a:rPr>
              <a:t>Content-independent sparse patterns: </a:t>
            </a:r>
            <a:r>
              <a:rPr kumimoji="1" lang="en-US" altLang="zh-CN" sz="1600" dirty="0" err="1">
                <a:solidFill>
                  <a:srgbClr val="000000"/>
                </a:solidFill>
                <a:latin typeface="Microsoft YaHei" panose="020B0503020204020204" pitchFamily="34" charset="-122"/>
                <a:ea typeface="Microsoft YaHei" panose="020B0503020204020204" pitchFamily="34" charset="-122"/>
              </a:rPr>
              <a:t>BigBird</a:t>
            </a:r>
            <a:r>
              <a:rPr kumimoji="1" lang="en-US" altLang="zh-CN" sz="1600" dirty="0">
                <a:solidFill>
                  <a:srgbClr val="000000"/>
                </a:solidFill>
                <a:latin typeface="Microsoft YaHei" panose="020B0503020204020204" pitchFamily="34" charset="-122"/>
                <a:ea typeface="Microsoft YaHei" panose="020B0503020204020204" pitchFamily="34" charset="-122"/>
              </a:rPr>
              <a:t>, Window Attention, Streaming LLM, etc.</a:t>
            </a:r>
          </a:p>
          <a:p>
            <a:endParaRPr kumimoji="1" lang="en-US" altLang="zh-CN" sz="1600" dirty="0">
              <a:solidFill>
                <a:srgbClr val="000000"/>
              </a:solidFill>
              <a:latin typeface="Microsoft YaHei" panose="020B0503020204020204" pitchFamily="34" charset="-122"/>
              <a:ea typeface="Microsoft YaHei" panose="020B0503020204020204" pitchFamily="34" charset="-122"/>
            </a:endParaRPr>
          </a:p>
          <a:p>
            <a:r>
              <a:rPr kumimoji="1" lang="en-US" altLang="en-US" sz="1600" b="1" dirty="0">
                <a:solidFill>
                  <a:srgbClr val="000000"/>
                </a:solidFill>
                <a:latin typeface="Microsoft YaHei" panose="020B0503020204020204" pitchFamily="34" charset="-122"/>
                <a:ea typeface="Microsoft YaHei" panose="020B0503020204020204" pitchFamily="34" charset="-122"/>
              </a:rPr>
              <a:t>Content-dependent sparse patterns: </a:t>
            </a:r>
            <a:r>
              <a:rPr kumimoji="1" lang="en-US" altLang="zh-CN" sz="1600" dirty="0">
                <a:solidFill>
                  <a:srgbClr val="000000"/>
                </a:solidFill>
                <a:latin typeface="Microsoft YaHei" panose="020B0503020204020204" pitchFamily="34" charset="-122"/>
                <a:ea typeface="Microsoft YaHei" panose="020B0503020204020204" pitchFamily="34" charset="-122"/>
              </a:rPr>
              <a:t>H2O</a:t>
            </a:r>
            <a:endParaRPr kumimoji="1" lang="en-US" altLang="zh-CN" sz="1600" dirty="0">
              <a:solidFill>
                <a:srgbClr val="FF0000"/>
              </a:solidFill>
              <a:latin typeface="Microsoft YaHei" panose="020B0503020204020204" pitchFamily="34" charset="-122"/>
              <a:ea typeface="Microsoft YaHei" panose="020B0503020204020204" pitchFamily="34" charset="-122"/>
            </a:endParaRPr>
          </a:p>
        </p:txBody>
      </p:sp>
      <p:sp>
        <p:nvSpPr>
          <p:cNvPr id="14" name="TextBox 13">
            <a:extLst>
              <a:ext uri="{FF2B5EF4-FFF2-40B4-BE49-F238E27FC236}">
                <a16:creationId xmlns:a16="http://schemas.microsoft.com/office/drawing/2014/main" id="{9CBFD480-76D4-4781-A8DD-8460B1FED168}"/>
              </a:ext>
            </a:extLst>
          </p:cNvPr>
          <p:cNvSpPr txBox="1"/>
          <p:nvPr/>
        </p:nvSpPr>
        <p:spPr>
          <a:xfrm>
            <a:off x="6983262" y="3086399"/>
            <a:ext cx="4866524" cy="2215991"/>
          </a:xfrm>
          <a:prstGeom prst="rect">
            <a:avLst/>
          </a:prstGeom>
          <a:noFill/>
        </p:spPr>
        <p:txBody>
          <a:bodyPr wrap="square" lIns="0" tIns="0" rIns="0" bIns="0" rtlCol="0">
            <a:spAutoFit/>
          </a:bodyPr>
          <a:lstStyle/>
          <a:p>
            <a:pPr marL="285750" indent="-285750">
              <a:buFont typeface="Arial" panose="020B0604020202020204" pitchFamily="34" charset="0"/>
              <a:buChar char="•"/>
            </a:pPr>
            <a:r>
              <a:rPr kumimoji="1" lang="en-US" altLang="en-US" sz="1600" dirty="0">
                <a:solidFill>
                  <a:srgbClr val="000000"/>
                </a:solidFill>
                <a:latin typeface="Microsoft YaHei" panose="020B0503020204020204" pitchFamily="34" charset="-122"/>
                <a:ea typeface="Microsoft YaHei" panose="020B0503020204020204" pitchFamily="34" charset="-122"/>
              </a:rPr>
              <a:t>Widely used in the early stages of LLM research, they can simultaneously reduce computational complexity and the storage size of KV Cache.</a:t>
            </a:r>
          </a:p>
          <a:p>
            <a:pPr marL="285750" indent="-285750">
              <a:buFont typeface="Arial" panose="020B0604020202020204" pitchFamily="34" charset="0"/>
              <a:buChar char="•"/>
            </a:pPr>
            <a:endParaRPr kumimoji="1" lang="en-US" altLang="en-US" sz="1600" dirty="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kumimoji="1" lang="en-US" altLang="en-US" sz="1600" dirty="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en-US" altLang="en-US" sz="1600" dirty="0">
                <a:solidFill>
                  <a:srgbClr val="000000"/>
                </a:solidFill>
                <a:latin typeface="Microsoft YaHei" panose="020B0503020204020204" pitchFamily="34" charset="-122"/>
                <a:ea typeface="Microsoft YaHei" panose="020B0503020204020204" pitchFamily="34" charset="-122"/>
              </a:rPr>
              <a:t>Some information is </a:t>
            </a:r>
            <a:r>
              <a:rPr kumimoji="1" lang="en-US" altLang="en-US" sz="1600" dirty="0">
                <a:solidFill>
                  <a:schemeClr val="accent1">
                    <a:lumMod val="75000"/>
                  </a:schemeClr>
                </a:solidFill>
                <a:latin typeface="Microsoft YaHei" panose="020B0503020204020204" pitchFamily="34" charset="-122"/>
                <a:ea typeface="Microsoft YaHei" panose="020B0503020204020204" pitchFamily="34" charset="-122"/>
              </a:rPr>
              <a:t>permanently lost,</a:t>
            </a:r>
            <a:r>
              <a:rPr kumimoji="1" lang="en-US" altLang="en-US" sz="1600" dirty="0">
                <a:solidFill>
                  <a:srgbClr val="000000"/>
                </a:solidFill>
                <a:latin typeface="Microsoft YaHei" panose="020B0503020204020204" pitchFamily="34" charset="-122"/>
                <a:ea typeface="Microsoft YaHei" panose="020B0503020204020204" pitchFamily="34" charset="-122"/>
              </a:rPr>
              <a:t> which led to subsequent research on dynamic sparse attention.</a:t>
            </a:r>
            <a:endParaRPr kumimoji="1" lang="en-US" sz="1600" dirty="0">
              <a:solidFill>
                <a:srgbClr val="000000"/>
              </a:solidFill>
              <a:latin typeface="Microsoft YaHei" panose="020B0503020204020204" pitchFamily="34" charset="-122"/>
              <a:ea typeface="Microsoft YaHei" panose="020B0503020204020204" pitchFamily="34" charset="-122"/>
            </a:endParaRPr>
          </a:p>
        </p:txBody>
      </p:sp>
      <p:sp>
        <p:nvSpPr>
          <p:cNvPr id="2" name="TextBox 1">
            <a:extLst>
              <a:ext uri="{FF2B5EF4-FFF2-40B4-BE49-F238E27FC236}">
                <a16:creationId xmlns:a16="http://schemas.microsoft.com/office/drawing/2014/main" id="{36A29DD1-B840-423E-ACC6-71D8A181BE87}"/>
              </a:ext>
            </a:extLst>
          </p:cNvPr>
          <p:cNvSpPr txBox="1"/>
          <p:nvPr/>
        </p:nvSpPr>
        <p:spPr>
          <a:xfrm>
            <a:off x="1640553" y="2345039"/>
            <a:ext cx="3268235" cy="169277"/>
          </a:xfrm>
          <a:prstGeom prst="rect">
            <a:avLst/>
          </a:prstGeom>
          <a:noFill/>
        </p:spPr>
        <p:txBody>
          <a:bodyPr wrap="square" lIns="0" tIns="0" rIns="0" bIns="0" rtlCol="0">
            <a:spAutoFit/>
          </a:bodyPr>
          <a:lstStyle/>
          <a:p>
            <a:pPr algn="ctr"/>
            <a:r>
              <a:rPr kumimoji="1" lang="en-US" altLang="zh-CN" sz="1100" b="1" dirty="0">
                <a:solidFill>
                  <a:srgbClr val="000000"/>
                </a:solidFill>
                <a:latin typeface="Microsoft YaHei" panose="020B0503020204020204" pitchFamily="34" charset="-122"/>
                <a:ea typeface="Microsoft YaHei" panose="020B0503020204020204" pitchFamily="34" charset="-122"/>
              </a:rPr>
              <a:t>Underlying structure of H2O</a:t>
            </a:r>
            <a:endParaRPr kumimoji="1" lang="zh-CN" altLang="en-US" sz="1100" dirty="0">
              <a:solidFill>
                <a:srgbClr val="000000"/>
              </a:solidFill>
              <a:latin typeface="Microsoft YaHei" panose="020B0503020204020204" pitchFamily="34" charset="-122"/>
              <a:ea typeface="Microsoft YaHei" panose="020B0503020204020204" pitchFamily="34" charset="-122"/>
            </a:endParaRPr>
          </a:p>
        </p:txBody>
      </p:sp>
      <p:sp>
        <p:nvSpPr>
          <p:cNvPr id="35" name="TextBox 34">
            <a:extLst>
              <a:ext uri="{FF2B5EF4-FFF2-40B4-BE49-F238E27FC236}">
                <a16:creationId xmlns:a16="http://schemas.microsoft.com/office/drawing/2014/main" id="{B004B269-5C90-4BAB-BDAE-782773DE90B7}"/>
              </a:ext>
            </a:extLst>
          </p:cNvPr>
          <p:cNvSpPr txBox="1"/>
          <p:nvPr/>
        </p:nvSpPr>
        <p:spPr>
          <a:xfrm>
            <a:off x="4026328" y="6396975"/>
            <a:ext cx="3610399" cy="461665"/>
          </a:xfrm>
          <a:prstGeom prst="rect">
            <a:avLst/>
          </a:prstGeom>
          <a:noFill/>
        </p:spPr>
        <p:txBody>
          <a:bodyPr wrap="square">
            <a:spAutoFit/>
          </a:bodyPr>
          <a:lstStyle/>
          <a:p>
            <a:r>
              <a:rPr lang="en-US" sz="900" i="1" dirty="0"/>
              <a:t>H2O (NIPS23): </a:t>
            </a:r>
            <a:r>
              <a:rPr lang="en-US" sz="900" i="1" dirty="0">
                <a:hlinkClick r:id="rId3">
                  <a:extLst>
                    <a:ext uri="{A12FA001-AC4F-418D-AE19-62706E023703}">
                      <ahyp:hlinkClr xmlns:ahyp="http://schemas.microsoft.com/office/drawing/2018/hyperlinkcolor" val="tx"/>
                    </a:ext>
                  </a:extLst>
                </a:hlinkClick>
              </a:rPr>
              <a:t>https://arxiv.org/pdf/2306.14048</a:t>
            </a:r>
            <a:endParaRPr lang="en-US" sz="900" i="1" dirty="0"/>
          </a:p>
          <a:p>
            <a:r>
              <a:rPr lang="en-US" sz="900" i="1" dirty="0"/>
              <a:t>NSA (ACL25): </a:t>
            </a:r>
            <a:r>
              <a:rPr lang="en-US" sz="900" i="1" dirty="0">
                <a:hlinkClick r:id="rId4">
                  <a:extLst>
                    <a:ext uri="{A12FA001-AC4F-418D-AE19-62706E023703}">
                      <ahyp:hlinkClr xmlns:ahyp="http://schemas.microsoft.com/office/drawing/2018/hyperlinkcolor" val="tx"/>
                    </a:ext>
                  </a:extLst>
                </a:hlinkClick>
              </a:rPr>
              <a:t>https://arxiv.org/pdf/2502.11089</a:t>
            </a:r>
            <a:r>
              <a:rPr lang="en-US" sz="900" i="1" dirty="0"/>
              <a:t> </a:t>
            </a:r>
          </a:p>
        </p:txBody>
      </p:sp>
      <p:pic>
        <p:nvPicPr>
          <p:cNvPr id="36" name="Picture 35">
            <a:extLst>
              <a:ext uri="{FF2B5EF4-FFF2-40B4-BE49-F238E27FC236}">
                <a16:creationId xmlns:a16="http://schemas.microsoft.com/office/drawing/2014/main" id="{46631108-4815-435D-8253-7AC925A477A2}"/>
              </a:ext>
            </a:extLst>
          </p:cNvPr>
          <p:cNvPicPr>
            <a:picLocks noChangeAspect="1"/>
          </p:cNvPicPr>
          <p:nvPr/>
        </p:nvPicPr>
        <p:blipFill rotWithShape="1">
          <a:blip r:embed="rId5"/>
          <a:srcRect l="6904" t="3871" r="7239"/>
          <a:stretch/>
        </p:blipFill>
        <p:spPr>
          <a:xfrm>
            <a:off x="280624" y="2548783"/>
            <a:ext cx="6702638" cy="3609981"/>
          </a:xfrm>
          <a:prstGeom prst="rect">
            <a:avLst/>
          </a:prstGeom>
        </p:spPr>
      </p:pic>
    </p:spTree>
    <p:extLst>
      <p:ext uri="{BB962C8B-B14F-4D97-AF65-F5344CB8AC3E}">
        <p14:creationId xmlns:p14="http://schemas.microsoft.com/office/powerpoint/2010/main" val="2596954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49D9BA-F1B7-4489-A514-6E24C25E68E8}"/>
              </a:ext>
            </a:extLst>
          </p:cNvPr>
          <p:cNvSpPr txBox="1"/>
          <p:nvPr/>
        </p:nvSpPr>
        <p:spPr>
          <a:xfrm>
            <a:off x="401723" y="317553"/>
            <a:ext cx="9005323" cy="430887"/>
          </a:xfrm>
          <a:prstGeom prst="rect">
            <a:avLst/>
          </a:prstGeom>
          <a:noFill/>
        </p:spPr>
        <p:txBody>
          <a:bodyPr wrap="square" lIns="0" tIns="0" rIns="0" bIns="0" rtlCol="0">
            <a:spAutoFit/>
          </a:bodyPr>
          <a:lstStyle/>
          <a:p>
            <a:pPr algn="l"/>
            <a:r>
              <a:rPr kumimoji="1" lang="en-US" altLang="zh-CN" sz="2800" b="1" dirty="0">
                <a:solidFill>
                  <a:srgbClr val="C00000"/>
                </a:solidFill>
                <a:latin typeface="Microsoft YaHei" panose="020B0503020204020204" pitchFamily="34" charset="-122"/>
                <a:ea typeface="Microsoft YaHei" panose="020B0503020204020204" pitchFamily="34" charset="-122"/>
              </a:rPr>
              <a:t>2. Sparse Attention Mechanisms: Dynamic</a:t>
            </a:r>
          </a:p>
        </p:txBody>
      </p:sp>
      <p:sp>
        <p:nvSpPr>
          <p:cNvPr id="27" name="TextBox 26">
            <a:extLst>
              <a:ext uri="{FF2B5EF4-FFF2-40B4-BE49-F238E27FC236}">
                <a16:creationId xmlns:a16="http://schemas.microsoft.com/office/drawing/2014/main" id="{D504B08E-5E43-4170-93F7-24D1709D9C3E}"/>
              </a:ext>
            </a:extLst>
          </p:cNvPr>
          <p:cNvSpPr txBox="1"/>
          <p:nvPr/>
        </p:nvSpPr>
        <p:spPr>
          <a:xfrm>
            <a:off x="752410" y="942101"/>
            <a:ext cx="8654635" cy="4524315"/>
          </a:xfrm>
          <a:prstGeom prst="rect">
            <a:avLst/>
          </a:prstGeom>
          <a:noFill/>
        </p:spPr>
        <p:txBody>
          <a:bodyPr wrap="square">
            <a:spAutoFit/>
          </a:bodyPr>
          <a:lstStyle/>
          <a:p>
            <a:pPr algn="l"/>
            <a:r>
              <a:rPr kumimoji="1" lang="en-US" altLang="en-US" dirty="0">
                <a:solidFill>
                  <a:srgbClr val="000000"/>
                </a:solidFill>
                <a:latin typeface="Microsoft YaHei" panose="020B0503020204020204" pitchFamily="34" charset="-122"/>
                <a:ea typeface="Microsoft YaHei" panose="020B0503020204020204" pitchFamily="34" charset="-122"/>
              </a:rPr>
              <a:t>Dynamically determining the sparse pattern,</a:t>
            </a:r>
            <a:endParaRPr kumimoji="1" lang="en-US" altLang="zh-CN" dirty="0">
              <a:solidFill>
                <a:srgbClr val="000000"/>
              </a:solidFill>
              <a:latin typeface="Microsoft YaHei" panose="020B0503020204020204" pitchFamily="34" charset="-122"/>
              <a:ea typeface="Microsoft YaHei" panose="020B0503020204020204" pitchFamily="34" charset="-122"/>
            </a:endParaRPr>
          </a:p>
          <a:p>
            <a:pPr marL="628690" lvl="1" indent="-171450">
              <a:buFont typeface="Arial" panose="020B0604020202020204" pitchFamily="34" charset="0"/>
              <a:buChar char="•"/>
            </a:pPr>
            <a:endParaRPr kumimoji="1" lang="en-US" altLang="zh-CN" b="1" dirty="0">
              <a:solidFill>
                <a:srgbClr val="000000"/>
              </a:solidFill>
              <a:latin typeface="Microsoft YaHei" panose="020B0503020204020204" pitchFamily="34" charset="-122"/>
              <a:ea typeface="Microsoft YaHei" panose="020B0503020204020204" pitchFamily="34" charset="-122"/>
            </a:endParaRPr>
          </a:p>
          <a:p>
            <a:pPr marL="628690" lvl="1" indent="-171450">
              <a:buFont typeface="Arial" panose="020B0604020202020204" pitchFamily="34" charset="0"/>
              <a:buChar char="•"/>
            </a:pPr>
            <a:endParaRPr kumimoji="1" lang="en-US" altLang="zh-CN" b="1" dirty="0">
              <a:solidFill>
                <a:srgbClr val="000000"/>
              </a:solidFill>
              <a:latin typeface="Microsoft YaHei" panose="020B0503020204020204" pitchFamily="34" charset="-122"/>
              <a:ea typeface="Microsoft YaHei" panose="020B0503020204020204" pitchFamily="34" charset="-122"/>
            </a:endParaRPr>
          </a:p>
          <a:p>
            <a:pPr marL="628690" lvl="1" indent="-171450">
              <a:buFont typeface="Arial" panose="020B0604020202020204" pitchFamily="34" charset="0"/>
              <a:buChar char="•"/>
            </a:pPr>
            <a:endParaRPr kumimoji="1" lang="en-US" altLang="zh-CN" b="1" dirty="0">
              <a:solidFill>
                <a:srgbClr val="000000"/>
              </a:solidFill>
              <a:latin typeface="Microsoft YaHei" panose="020B0503020204020204" pitchFamily="34" charset="-122"/>
              <a:ea typeface="Microsoft YaHei" panose="020B0503020204020204" pitchFamily="34" charset="-122"/>
            </a:endParaRPr>
          </a:p>
          <a:p>
            <a:pPr algn="l"/>
            <a:r>
              <a:rPr kumimoji="1" lang="en-US" altLang="en-US" b="1" dirty="0">
                <a:solidFill>
                  <a:srgbClr val="000000"/>
                </a:solidFill>
                <a:latin typeface="Microsoft YaHei" panose="020B0503020204020204" pitchFamily="34" charset="-122"/>
                <a:ea typeface="Microsoft YaHei" panose="020B0503020204020204" pitchFamily="34" charset="-122"/>
              </a:rPr>
              <a:t>Challenge: </a:t>
            </a:r>
            <a:r>
              <a:rPr kumimoji="1" lang="en-US" altLang="en-US" dirty="0">
                <a:solidFill>
                  <a:srgbClr val="000000"/>
                </a:solidFill>
                <a:latin typeface="Microsoft YaHei" panose="020B0503020204020204" pitchFamily="34" charset="-122"/>
                <a:ea typeface="Microsoft YaHei" panose="020B0503020204020204" pitchFamily="34" charset="-122"/>
              </a:rPr>
              <a:t>How to maintain hardware efficiency?</a:t>
            </a:r>
            <a:endParaRPr kumimoji="1" lang="en-US" altLang="zh-CN" dirty="0">
              <a:solidFill>
                <a:srgbClr val="000000"/>
              </a:solidFill>
              <a:latin typeface="Microsoft YaHei" panose="020B0503020204020204" pitchFamily="34" charset="-122"/>
              <a:ea typeface="Microsoft YaHei" panose="020B0503020204020204" pitchFamily="34" charset="-122"/>
            </a:endParaRPr>
          </a:p>
          <a:p>
            <a:pPr marL="628690" lvl="1" indent="-171450">
              <a:buFont typeface="Arial" panose="020B0604020202020204" pitchFamily="34" charset="0"/>
              <a:buChar char="•"/>
            </a:pPr>
            <a:r>
              <a:rPr kumimoji="1" lang="en-US" altLang="en-US" dirty="0">
                <a:solidFill>
                  <a:srgbClr val="000000"/>
                </a:solidFill>
                <a:latin typeface="Microsoft YaHei" panose="020B0503020204020204" pitchFamily="34" charset="-122"/>
                <a:ea typeface="Microsoft YaHei" panose="020B0503020204020204" pitchFamily="34" charset="-122"/>
              </a:rPr>
              <a:t>Discontinuous sparsity cannot achieve the theoretical sparsity speedup ratio.</a:t>
            </a:r>
          </a:p>
          <a:p>
            <a:pPr marL="628690" lvl="1" indent="-171450">
              <a:buFont typeface="Arial" panose="020B0604020202020204" pitchFamily="34" charset="0"/>
              <a:buChar char="•"/>
            </a:pPr>
            <a:endParaRPr kumimoji="1" lang="en-US" altLang="zh-CN" dirty="0">
              <a:solidFill>
                <a:srgbClr val="000000"/>
              </a:solidFill>
              <a:latin typeface="Microsoft YaHei" panose="020B0503020204020204" pitchFamily="34" charset="-122"/>
              <a:ea typeface="Microsoft YaHei" panose="020B0503020204020204" pitchFamily="34" charset="-122"/>
            </a:endParaRPr>
          </a:p>
          <a:p>
            <a:pPr marL="628690" lvl="1" indent="-171450">
              <a:buFont typeface="Arial" panose="020B0604020202020204" pitchFamily="34" charset="0"/>
              <a:buChar char="•"/>
            </a:pPr>
            <a:endParaRPr kumimoji="1" lang="en-US" altLang="zh-CN" dirty="0">
              <a:solidFill>
                <a:srgbClr val="000000"/>
              </a:solidFill>
              <a:latin typeface="Microsoft YaHei" panose="020B0503020204020204" pitchFamily="34" charset="-122"/>
              <a:ea typeface="Microsoft YaHei" panose="020B0503020204020204" pitchFamily="34" charset="-122"/>
            </a:endParaRPr>
          </a:p>
          <a:p>
            <a:pPr marL="628690" lvl="1" indent="-171450">
              <a:buFont typeface="Arial" panose="020B0604020202020204" pitchFamily="34" charset="0"/>
              <a:buChar char="•"/>
            </a:pPr>
            <a:endParaRPr kumimoji="1" lang="en-US" altLang="zh-CN" dirty="0">
              <a:solidFill>
                <a:srgbClr val="000000"/>
              </a:solidFill>
              <a:latin typeface="Microsoft YaHei" panose="020B0503020204020204" pitchFamily="34" charset="-122"/>
              <a:ea typeface="Microsoft YaHei" panose="020B0503020204020204" pitchFamily="34" charset="-122"/>
            </a:endParaRPr>
          </a:p>
          <a:p>
            <a:pPr algn="l"/>
            <a:r>
              <a:rPr kumimoji="1" lang="en-US" altLang="en-US" b="1" dirty="0">
                <a:solidFill>
                  <a:srgbClr val="000000"/>
                </a:solidFill>
                <a:latin typeface="Microsoft YaHei" panose="020B0503020204020204" pitchFamily="34" charset="-122"/>
                <a:ea typeface="Microsoft YaHei" panose="020B0503020204020204" pitchFamily="34" charset="-122"/>
              </a:rPr>
              <a:t>Common solution: </a:t>
            </a:r>
            <a:r>
              <a:rPr kumimoji="1" lang="en-US" altLang="en-US" dirty="0">
                <a:solidFill>
                  <a:srgbClr val="000000"/>
                </a:solidFill>
                <a:latin typeface="Microsoft YaHei" panose="020B0503020204020204" pitchFamily="34" charset="-122"/>
                <a:ea typeface="Microsoft YaHei" panose="020B0503020204020204" pitchFamily="34" charset="-122"/>
              </a:rPr>
              <a:t>Selecting the top k key/value blocks for different queries.</a:t>
            </a:r>
          </a:p>
          <a:p>
            <a:pPr marL="628690" lvl="1" indent="-171450">
              <a:buFont typeface="Arial" panose="020B0604020202020204" pitchFamily="34" charset="0"/>
              <a:buChar char="•"/>
            </a:pPr>
            <a:r>
              <a:rPr kumimoji="1" lang="en-US" altLang="en-US" dirty="0">
                <a:solidFill>
                  <a:srgbClr val="000000"/>
                </a:solidFill>
                <a:latin typeface="Microsoft YaHei" panose="020B0503020204020204" pitchFamily="34" charset="-122"/>
                <a:ea typeface="Microsoft YaHei" panose="020B0503020204020204" pitchFamily="34" charset="-122"/>
              </a:rPr>
              <a:t>Reading each block continuously can better align with hardware.</a:t>
            </a:r>
          </a:p>
          <a:p>
            <a:pPr marL="628690" lvl="1" indent="-171450">
              <a:buFont typeface="Arial" panose="020B0604020202020204" pitchFamily="34" charset="0"/>
              <a:buChar char="•"/>
            </a:pPr>
            <a:endParaRPr kumimoji="1" lang="en-US" altLang="zh-CN" dirty="0">
              <a:solidFill>
                <a:srgbClr val="000000"/>
              </a:solidFill>
              <a:latin typeface="Microsoft YaHei" panose="020B0503020204020204" pitchFamily="34" charset="-122"/>
              <a:ea typeface="Microsoft YaHei" panose="020B0503020204020204" pitchFamily="34" charset="-122"/>
            </a:endParaRPr>
          </a:p>
          <a:p>
            <a:pPr marL="628690" lvl="1" indent="-171450">
              <a:buFont typeface="Arial" panose="020B0604020202020204" pitchFamily="34" charset="0"/>
              <a:buChar char="•"/>
            </a:pPr>
            <a:endParaRPr kumimoji="1" lang="en-US" altLang="zh-CN" dirty="0">
              <a:solidFill>
                <a:srgbClr val="000000"/>
              </a:solidFill>
              <a:latin typeface="Microsoft YaHei" panose="020B0503020204020204" pitchFamily="34" charset="-122"/>
              <a:ea typeface="Microsoft YaHei" panose="020B0503020204020204" pitchFamily="34" charset="-122"/>
            </a:endParaRPr>
          </a:p>
          <a:p>
            <a:pPr marL="628690" lvl="1" indent="-171450">
              <a:buFont typeface="Arial" panose="020B0604020202020204" pitchFamily="34" charset="0"/>
              <a:buChar char="•"/>
            </a:pPr>
            <a:endParaRPr kumimoji="1" lang="en-US" altLang="zh-CN" dirty="0">
              <a:solidFill>
                <a:srgbClr val="000000"/>
              </a:solidFill>
              <a:latin typeface="Microsoft YaHei" panose="020B0503020204020204" pitchFamily="34" charset="-122"/>
              <a:ea typeface="Microsoft YaHei" panose="020B0503020204020204" pitchFamily="34" charset="-122"/>
            </a:endParaRPr>
          </a:p>
          <a:p>
            <a:r>
              <a:rPr kumimoji="1" lang="en-US" altLang="en-US" b="1" dirty="0">
                <a:solidFill>
                  <a:srgbClr val="000000"/>
                </a:solidFill>
                <a:latin typeface="Microsoft YaHei" panose="020B0503020204020204" pitchFamily="34" charset="-122"/>
                <a:ea typeface="Microsoft YaHei" panose="020B0503020204020204" pitchFamily="34" charset="-122"/>
              </a:rPr>
              <a:t>Works</a:t>
            </a:r>
            <a:r>
              <a:rPr kumimoji="1" lang="en-US" altLang="en-US" dirty="0">
                <a:solidFill>
                  <a:srgbClr val="000000"/>
                </a:solidFill>
                <a:latin typeface="Microsoft YaHei" panose="020B0503020204020204" pitchFamily="34" charset="-122"/>
                <a:ea typeface="Microsoft YaHei" panose="020B0503020204020204" pitchFamily="34" charset="-122"/>
              </a:rPr>
              <a:t>: </a:t>
            </a:r>
            <a:r>
              <a:rPr lang="en-US" altLang="zh-CN" dirty="0"/>
              <a:t>Native Sparse Attention (DeepSeek), MoBA (Kimi)</a:t>
            </a:r>
            <a:endParaRPr kumimoji="1" lang="en-US" altLang="zh-CN" dirty="0">
              <a:solidFill>
                <a:srgbClr val="000000"/>
              </a:solidFill>
              <a:latin typeface="Microsoft YaHei" panose="020B0503020204020204" pitchFamily="34" charset="-122"/>
              <a:ea typeface="Microsoft YaHei" panose="020B0503020204020204" pitchFamily="34" charset="-122"/>
            </a:endParaRPr>
          </a:p>
        </p:txBody>
      </p:sp>
      <p:sp>
        <p:nvSpPr>
          <p:cNvPr id="35" name="TextBox 34">
            <a:extLst>
              <a:ext uri="{FF2B5EF4-FFF2-40B4-BE49-F238E27FC236}">
                <a16:creationId xmlns:a16="http://schemas.microsoft.com/office/drawing/2014/main" id="{B004B269-5C90-4BAB-BDAE-782773DE90B7}"/>
              </a:ext>
            </a:extLst>
          </p:cNvPr>
          <p:cNvSpPr txBox="1"/>
          <p:nvPr/>
        </p:nvSpPr>
        <p:spPr>
          <a:xfrm>
            <a:off x="4026328" y="6396975"/>
            <a:ext cx="3610399" cy="461665"/>
          </a:xfrm>
          <a:prstGeom prst="rect">
            <a:avLst/>
          </a:prstGeom>
          <a:noFill/>
        </p:spPr>
        <p:txBody>
          <a:bodyPr wrap="square">
            <a:spAutoFit/>
          </a:bodyPr>
          <a:lstStyle/>
          <a:p>
            <a:r>
              <a:rPr lang="en-US" sz="900" i="1" dirty="0"/>
              <a:t>H2O (NIPS23): </a:t>
            </a:r>
            <a:r>
              <a:rPr lang="en-US" sz="900" i="1" dirty="0">
                <a:hlinkClick r:id="rId3">
                  <a:extLst>
                    <a:ext uri="{A12FA001-AC4F-418D-AE19-62706E023703}">
                      <ahyp:hlinkClr xmlns:ahyp="http://schemas.microsoft.com/office/drawing/2018/hyperlinkcolor" val="tx"/>
                    </a:ext>
                  </a:extLst>
                </a:hlinkClick>
              </a:rPr>
              <a:t>https://arxiv.org/pdf/2306.14048</a:t>
            </a:r>
            <a:endParaRPr lang="en-US" sz="900" i="1" dirty="0"/>
          </a:p>
          <a:p>
            <a:r>
              <a:rPr lang="en-US" sz="900" i="1" dirty="0"/>
              <a:t>NSA (ACL25): </a:t>
            </a:r>
            <a:r>
              <a:rPr lang="en-US" sz="900" i="1" dirty="0">
                <a:hlinkClick r:id="rId4">
                  <a:extLst>
                    <a:ext uri="{A12FA001-AC4F-418D-AE19-62706E023703}">
                      <ahyp:hlinkClr xmlns:ahyp="http://schemas.microsoft.com/office/drawing/2018/hyperlinkcolor" val="tx"/>
                    </a:ext>
                  </a:extLst>
                </a:hlinkClick>
              </a:rPr>
              <a:t>https://arxiv.org/pdf/2502.11089</a:t>
            </a:r>
            <a:r>
              <a:rPr lang="en-US" sz="900" i="1" dirty="0"/>
              <a:t> </a:t>
            </a:r>
          </a:p>
        </p:txBody>
      </p:sp>
    </p:spTree>
    <p:extLst>
      <p:ext uri="{BB962C8B-B14F-4D97-AF65-F5344CB8AC3E}">
        <p14:creationId xmlns:p14="http://schemas.microsoft.com/office/powerpoint/2010/main" val="3165346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49D9BA-F1B7-4489-A514-6E24C25E68E8}"/>
              </a:ext>
            </a:extLst>
          </p:cNvPr>
          <p:cNvSpPr txBox="1"/>
          <p:nvPr/>
        </p:nvSpPr>
        <p:spPr>
          <a:xfrm>
            <a:off x="401723" y="317553"/>
            <a:ext cx="9005323" cy="430887"/>
          </a:xfrm>
          <a:prstGeom prst="rect">
            <a:avLst/>
          </a:prstGeom>
          <a:noFill/>
        </p:spPr>
        <p:txBody>
          <a:bodyPr wrap="square" lIns="0" tIns="0" rIns="0" bIns="0" rtlCol="0">
            <a:spAutoFit/>
          </a:bodyPr>
          <a:lstStyle/>
          <a:p>
            <a:pPr algn="l"/>
            <a:r>
              <a:rPr kumimoji="1" lang="en-US" altLang="zh-CN" sz="2800" b="1" dirty="0">
                <a:solidFill>
                  <a:srgbClr val="C00000"/>
                </a:solidFill>
                <a:latin typeface="Microsoft YaHei" panose="020B0503020204020204" pitchFamily="34" charset="-122"/>
                <a:ea typeface="Microsoft YaHei" panose="020B0503020204020204" pitchFamily="34" charset="-122"/>
              </a:rPr>
              <a:t>2. Sparse Attention Mechanisms: Dynamic (NSA)</a:t>
            </a:r>
          </a:p>
        </p:txBody>
      </p:sp>
      <p:pic>
        <p:nvPicPr>
          <p:cNvPr id="30" name="Picture 29">
            <a:extLst>
              <a:ext uri="{FF2B5EF4-FFF2-40B4-BE49-F238E27FC236}">
                <a16:creationId xmlns:a16="http://schemas.microsoft.com/office/drawing/2014/main" id="{F94919D5-CADF-47A5-928D-CCAEFA1C8D91}"/>
              </a:ext>
            </a:extLst>
          </p:cNvPr>
          <p:cNvPicPr>
            <a:picLocks noChangeAspect="1"/>
          </p:cNvPicPr>
          <p:nvPr/>
        </p:nvPicPr>
        <p:blipFill>
          <a:blip r:embed="rId3"/>
          <a:stretch>
            <a:fillRect/>
          </a:stretch>
        </p:blipFill>
        <p:spPr>
          <a:xfrm>
            <a:off x="847020" y="1223752"/>
            <a:ext cx="9969014" cy="3058566"/>
          </a:xfrm>
          <a:prstGeom prst="rect">
            <a:avLst/>
          </a:prstGeom>
        </p:spPr>
      </p:pic>
      <p:sp>
        <p:nvSpPr>
          <p:cNvPr id="32" name="TextBox 31">
            <a:extLst>
              <a:ext uri="{FF2B5EF4-FFF2-40B4-BE49-F238E27FC236}">
                <a16:creationId xmlns:a16="http://schemas.microsoft.com/office/drawing/2014/main" id="{DEEBBAEF-F34C-4E05-BE01-95AE5F3CEEA6}"/>
              </a:ext>
            </a:extLst>
          </p:cNvPr>
          <p:cNvSpPr txBox="1"/>
          <p:nvPr/>
        </p:nvSpPr>
        <p:spPr>
          <a:xfrm>
            <a:off x="3826302" y="1152717"/>
            <a:ext cx="4803347" cy="184666"/>
          </a:xfrm>
          <a:prstGeom prst="rect">
            <a:avLst/>
          </a:prstGeom>
          <a:noFill/>
        </p:spPr>
        <p:txBody>
          <a:bodyPr wrap="square" lIns="0" tIns="0" rIns="0" bIns="0" rtlCol="0">
            <a:spAutoFit/>
          </a:bodyPr>
          <a:lstStyle/>
          <a:p>
            <a:pPr algn="ctr"/>
            <a:r>
              <a:rPr kumimoji="1" lang="en-US" altLang="zh-CN" sz="1200" b="1" dirty="0">
                <a:solidFill>
                  <a:srgbClr val="000000"/>
                </a:solidFill>
                <a:latin typeface="Microsoft YaHei" panose="020B0503020204020204" pitchFamily="34" charset="-122"/>
                <a:ea typeface="Microsoft YaHei" panose="020B0503020204020204" pitchFamily="34" charset="-122"/>
              </a:rPr>
              <a:t>Underlying structure of Native Sparse Attention (DeepSeek)</a:t>
            </a:r>
            <a:endParaRPr kumimoji="1" lang="zh-CN" altLang="en-US" sz="1200" dirty="0">
              <a:solidFill>
                <a:srgbClr val="000000"/>
              </a:solidFill>
              <a:latin typeface="Microsoft YaHei" panose="020B0503020204020204" pitchFamily="34" charset="-122"/>
              <a:ea typeface="Microsoft YaHei" panose="020B0503020204020204" pitchFamily="34" charset="-122"/>
            </a:endParaRPr>
          </a:p>
        </p:txBody>
      </p:sp>
      <p:sp>
        <p:nvSpPr>
          <p:cNvPr id="33" name="TextBox 32">
            <a:extLst>
              <a:ext uri="{FF2B5EF4-FFF2-40B4-BE49-F238E27FC236}">
                <a16:creationId xmlns:a16="http://schemas.microsoft.com/office/drawing/2014/main" id="{7E90C631-4511-4EB3-8726-C60195F4FC01}"/>
              </a:ext>
            </a:extLst>
          </p:cNvPr>
          <p:cNvSpPr txBox="1"/>
          <p:nvPr/>
        </p:nvSpPr>
        <p:spPr>
          <a:xfrm>
            <a:off x="1087807" y="4372650"/>
            <a:ext cx="9045749" cy="1723549"/>
          </a:xfrm>
          <a:prstGeom prst="rect">
            <a:avLst/>
          </a:prstGeom>
          <a:noFill/>
        </p:spPr>
        <p:txBody>
          <a:bodyPr wrap="square" lIns="0" tIns="0" rIns="0" bIns="0" rtlCol="0">
            <a:spAutoFit/>
          </a:bodyPr>
          <a:lstStyle/>
          <a:p>
            <a:pPr marL="285750" indent="-285750">
              <a:buFont typeface="Arial" panose="020B0604020202020204" pitchFamily="34" charset="0"/>
              <a:buChar char="•"/>
            </a:pPr>
            <a:r>
              <a:rPr kumimoji="1" lang="en-US" altLang="en-US" sz="1600" dirty="0">
                <a:solidFill>
                  <a:srgbClr val="000000"/>
                </a:solidFill>
                <a:latin typeface="Microsoft YaHei" panose="020B0503020204020204" pitchFamily="34" charset="-122"/>
                <a:ea typeface="Microsoft YaHei" panose="020B0503020204020204" pitchFamily="34" charset="-122"/>
              </a:rPr>
              <a:t>Three branches: compression, block selection, sliding window</a:t>
            </a:r>
          </a:p>
          <a:p>
            <a:pPr marL="285750" indent="-285750">
              <a:buFont typeface="Arial" panose="020B0604020202020204" pitchFamily="34" charset="0"/>
              <a:buChar char="•"/>
            </a:pPr>
            <a:endParaRPr kumimoji="1" lang="en-US" sz="1600" dirty="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en-US" sz="1600" dirty="0">
                <a:solidFill>
                  <a:srgbClr val="000000"/>
                </a:solidFill>
                <a:latin typeface="Microsoft YaHei" panose="020B0503020204020204" pitchFamily="34" charset="-122"/>
                <a:ea typeface="Microsoft YaHei" panose="020B0503020204020204" pitchFamily="34" charset="-122"/>
              </a:rPr>
              <a:t>Compression and block selection share attention scores; they can be pre-trained directly.</a:t>
            </a:r>
            <a:endParaRPr kumimoji="1" lang="en-US" altLang="zh-CN" sz="1600" dirty="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kumimoji="1" lang="en-US" altLang="zh-CN" sz="1600" dirty="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en-US" altLang="en-US" sz="1600" dirty="0">
                <a:solidFill>
                  <a:srgbClr val="000000"/>
                </a:solidFill>
                <a:latin typeface="Microsoft YaHei" panose="020B0503020204020204" pitchFamily="34" charset="-122"/>
                <a:ea typeface="Microsoft YaHei" panose="020B0503020204020204" pitchFamily="34" charset="-122"/>
              </a:rPr>
              <a:t>Key assumption: Each head under each query group selects the same KV block, which avoids different heads repeatedly reading different KV blocks, thereby reducing I/O overhead.</a:t>
            </a:r>
            <a:endParaRPr kumimoji="1" lang="en-US" sz="1600" dirty="0">
              <a:solidFill>
                <a:srgbClr val="000000"/>
              </a:solidFill>
              <a:latin typeface="Microsoft YaHei" panose="020B0503020204020204" pitchFamily="34" charset="-122"/>
              <a:ea typeface="Microsoft YaHei" panose="020B0503020204020204" pitchFamily="34" charset="-122"/>
            </a:endParaRPr>
          </a:p>
        </p:txBody>
      </p:sp>
      <p:sp>
        <p:nvSpPr>
          <p:cNvPr id="35" name="TextBox 34">
            <a:extLst>
              <a:ext uri="{FF2B5EF4-FFF2-40B4-BE49-F238E27FC236}">
                <a16:creationId xmlns:a16="http://schemas.microsoft.com/office/drawing/2014/main" id="{B004B269-5C90-4BAB-BDAE-782773DE90B7}"/>
              </a:ext>
            </a:extLst>
          </p:cNvPr>
          <p:cNvSpPr txBox="1"/>
          <p:nvPr/>
        </p:nvSpPr>
        <p:spPr>
          <a:xfrm>
            <a:off x="4026328" y="6396975"/>
            <a:ext cx="3610399" cy="461665"/>
          </a:xfrm>
          <a:prstGeom prst="rect">
            <a:avLst/>
          </a:prstGeom>
          <a:noFill/>
        </p:spPr>
        <p:txBody>
          <a:bodyPr wrap="square">
            <a:spAutoFit/>
          </a:bodyPr>
          <a:lstStyle/>
          <a:p>
            <a:r>
              <a:rPr lang="en-US" sz="900" i="1" dirty="0"/>
              <a:t>H2O (NIPS23): </a:t>
            </a:r>
            <a:r>
              <a:rPr lang="en-US" sz="900" i="1" dirty="0">
                <a:hlinkClick r:id="rId4">
                  <a:extLst>
                    <a:ext uri="{A12FA001-AC4F-418D-AE19-62706E023703}">
                      <ahyp:hlinkClr xmlns:ahyp="http://schemas.microsoft.com/office/drawing/2018/hyperlinkcolor" val="tx"/>
                    </a:ext>
                  </a:extLst>
                </a:hlinkClick>
              </a:rPr>
              <a:t>https://arxiv.org/pdf/2306.14048</a:t>
            </a:r>
            <a:endParaRPr lang="en-US" sz="900" i="1" dirty="0"/>
          </a:p>
          <a:p>
            <a:r>
              <a:rPr lang="en-US" sz="900" i="1" dirty="0"/>
              <a:t>NSA (ACL25): </a:t>
            </a:r>
            <a:r>
              <a:rPr lang="en-US" sz="900" i="1" dirty="0">
                <a:hlinkClick r:id="rId5">
                  <a:extLst>
                    <a:ext uri="{A12FA001-AC4F-418D-AE19-62706E023703}">
                      <ahyp:hlinkClr xmlns:ahyp="http://schemas.microsoft.com/office/drawing/2018/hyperlinkcolor" val="tx"/>
                    </a:ext>
                  </a:extLst>
                </a:hlinkClick>
              </a:rPr>
              <a:t>https://arxiv.org/pdf/2502.11089</a:t>
            </a:r>
            <a:r>
              <a:rPr lang="en-US" sz="900" i="1" dirty="0"/>
              <a:t> </a:t>
            </a:r>
          </a:p>
        </p:txBody>
      </p:sp>
    </p:spTree>
    <p:extLst>
      <p:ext uri="{BB962C8B-B14F-4D97-AF65-F5344CB8AC3E}">
        <p14:creationId xmlns:p14="http://schemas.microsoft.com/office/powerpoint/2010/main" val="971451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206F3-7ED1-434A-9EB8-17A89BE54D2D}"/>
              </a:ext>
            </a:extLst>
          </p:cNvPr>
          <p:cNvSpPr txBox="1"/>
          <p:nvPr/>
        </p:nvSpPr>
        <p:spPr>
          <a:xfrm>
            <a:off x="811923" y="456875"/>
            <a:ext cx="10153734" cy="369332"/>
          </a:xfrm>
          <a:prstGeom prst="rect">
            <a:avLst/>
          </a:prstGeom>
          <a:noFill/>
        </p:spPr>
        <p:txBody>
          <a:bodyPr wrap="square" lIns="0" tIns="0" rIns="0" bIns="0" rtlCol="0">
            <a:spAutoFit/>
          </a:bodyPr>
          <a:lstStyle/>
          <a:p>
            <a:pPr marL="11113" indent="0">
              <a:buNone/>
            </a:pPr>
            <a:r>
              <a:rPr kumimoji="1" lang="en-US" altLang="zh-CN" sz="2400" b="1" dirty="0">
                <a:solidFill>
                  <a:srgbClr val="C00000"/>
                </a:solidFill>
                <a:latin typeface="Microsoft YaHei" panose="020B0503020204020204" pitchFamily="34" charset="-122"/>
                <a:ea typeface="Microsoft YaHei" panose="020B0503020204020204" pitchFamily="34" charset="-122"/>
              </a:rPr>
              <a:t>Why we need new Architecture for LLM</a:t>
            </a:r>
            <a:endParaRPr kumimoji="1" lang="en-US" sz="2400" b="1" dirty="0">
              <a:solidFill>
                <a:srgbClr val="C0000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B7999391-52F3-7F48-47CD-CF0A70420A5D}"/>
              </a:ext>
            </a:extLst>
          </p:cNvPr>
          <p:cNvSpPr txBox="1"/>
          <p:nvPr/>
        </p:nvSpPr>
        <p:spPr>
          <a:xfrm>
            <a:off x="1051063" y="6043523"/>
            <a:ext cx="3242641" cy="230832"/>
          </a:xfrm>
          <a:prstGeom prst="rect">
            <a:avLst/>
          </a:prstGeom>
          <a:noFill/>
        </p:spPr>
        <p:txBody>
          <a:bodyPr wrap="square">
            <a:spAutoFit/>
          </a:bodyPr>
          <a:lstStyle/>
          <a:p>
            <a:r>
              <a:rPr lang="en-US" sz="900" i="1" dirty="0"/>
              <a:t>https://www.youtube.com/watch?v=1yvBqasHLZs</a:t>
            </a:r>
          </a:p>
        </p:txBody>
      </p:sp>
      <p:pic>
        <p:nvPicPr>
          <p:cNvPr id="12" name="Picture 11">
            <a:extLst>
              <a:ext uri="{FF2B5EF4-FFF2-40B4-BE49-F238E27FC236}">
                <a16:creationId xmlns:a16="http://schemas.microsoft.com/office/drawing/2014/main" id="{FB53CAC1-6EC2-884C-A9A6-3CF50EF42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690" y="1123249"/>
            <a:ext cx="6097389" cy="4573042"/>
          </a:xfrm>
          <a:prstGeom prst="rect">
            <a:avLst/>
          </a:prstGeom>
        </p:spPr>
      </p:pic>
      <p:sp>
        <p:nvSpPr>
          <p:cNvPr id="8" name="Rectangle 2">
            <a:extLst>
              <a:ext uri="{FF2B5EF4-FFF2-40B4-BE49-F238E27FC236}">
                <a16:creationId xmlns:a16="http://schemas.microsoft.com/office/drawing/2014/main" id="{C3813668-EDAD-E396-F59D-7BBB77FFFB7E}"/>
              </a:ext>
            </a:extLst>
          </p:cNvPr>
          <p:cNvSpPr>
            <a:spLocks noChangeArrowheads="1"/>
          </p:cNvSpPr>
          <p:nvPr/>
        </p:nvSpPr>
        <p:spPr bwMode="auto">
          <a:xfrm>
            <a:off x="6909312" y="1376186"/>
            <a:ext cx="513028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Training Scaling Hits a Wall</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Marginal returns from data and compute are diminishing.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Test-Time Scaling Emerges</a:t>
            </a:r>
            <a:endParaRPr lang="en-US" altLang="en-US" dirty="0">
              <a:latin typeface="Arial" panose="020B0604020202020204" pitchFamily="34" charset="0"/>
            </a:endParaRP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Amplifies the Transformer's core efficiency problems.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The Need for New Architectures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Must solve both training and test-time challenges simultaneously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153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49D9BA-F1B7-4489-A514-6E24C25E68E8}"/>
              </a:ext>
            </a:extLst>
          </p:cNvPr>
          <p:cNvSpPr txBox="1"/>
          <p:nvPr/>
        </p:nvSpPr>
        <p:spPr>
          <a:xfrm>
            <a:off x="401724" y="317553"/>
            <a:ext cx="9099464" cy="430887"/>
          </a:xfrm>
          <a:prstGeom prst="rect">
            <a:avLst/>
          </a:prstGeom>
          <a:noFill/>
        </p:spPr>
        <p:txBody>
          <a:bodyPr wrap="square" lIns="0" tIns="0" rIns="0" bIns="0" rtlCol="0">
            <a:spAutoFit/>
          </a:bodyPr>
          <a:lstStyle/>
          <a:p>
            <a:pPr algn="l"/>
            <a:r>
              <a:rPr kumimoji="1" lang="en-US" altLang="zh-CN" sz="2800" b="1" dirty="0">
                <a:solidFill>
                  <a:srgbClr val="C00000"/>
                </a:solidFill>
                <a:latin typeface="Microsoft YaHei" panose="020B0503020204020204" pitchFamily="34" charset="-122"/>
                <a:ea typeface="Microsoft YaHei" panose="020B0503020204020204" pitchFamily="34" charset="-122"/>
              </a:rPr>
              <a:t>2. Sparse Attention Mechanism: Dynamic (</a:t>
            </a:r>
            <a:r>
              <a:rPr kumimoji="1" lang="en-US" altLang="zh-CN" sz="2800" b="1" dirty="0" err="1">
                <a:solidFill>
                  <a:srgbClr val="C00000"/>
                </a:solidFill>
                <a:latin typeface="Microsoft YaHei" panose="020B0503020204020204" pitchFamily="34" charset="-122"/>
                <a:ea typeface="Microsoft YaHei" panose="020B0503020204020204" pitchFamily="34" charset="-122"/>
              </a:rPr>
              <a:t>MoBA</a:t>
            </a:r>
            <a:r>
              <a:rPr kumimoji="1" lang="en-US" altLang="zh-CN" sz="2800" b="1" dirty="0">
                <a:solidFill>
                  <a:srgbClr val="C00000"/>
                </a:solidFill>
                <a:latin typeface="Microsoft YaHei" panose="020B0503020204020204" pitchFamily="34" charset="-122"/>
                <a:ea typeface="Microsoft YaHei" panose="020B0503020204020204" pitchFamily="34" charset="-122"/>
              </a:rPr>
              <a:t>)</a:t>
            </a:r>
          </a:p>
        </p:txBody>
      </p:sp>
      <p:sp>
        <p:nvSpPr>
          <p:cNvPr id="18" name="TextBox 17">
            <a:extLst>
              <a:ext uri="{FF2B5EF4-FFF2-40B4-BE49-F238E27FC236}">
                <a16:creationId xmlns:a16="http://schemas.microsoft.com/office/drawing/2014/main" id="{793D64C4-4B1C-494A-BA92-BDBC16C6A48C}"/>
              </a:ext>
            </a:extLst>
          </p:cNvPr>
          <p:cNvSpPr txBox="1"/>
          <p:nvPr/>
        </p:nvSpPr>
        <p:spPr>
          <a:xfrm>
            <a:off x="4493651" y="6268993"/>
            <a:ext cx="2743784" cy="261610"/>
          </a:xfrm>
          <a:prstGeom prst="rect">
            <a:avLst/>
          </a:prstGeom>
          <a:noFill/>
        </p:spPr>
        <p:txBody>
          <a:bodyPr wrap="square">
            <a:spAutoFit/>
          </a:bodyPr>
          <a:lstStyle/>
          <a:p>
            <a:r>
              <a:rPr lang="en-US" sz="800" dirty="0" err="1"/>
              <a:t>MoBA: </a:t>
            </a:r>
            <a:r>
              <a:rPr lang="en-US" sz="800" i="1" dirty="0"/>
              <a:t>https://arxiv.org/pdf/2502.13189</a:t>
            </a:r>
          </a:p>
        </p:txBody>
      </p:sp>
      <p:sp>
        <p:nvSpPr>
          <p:cNvPr id="32" name="TextBox 31">
            <a:extLst>
              <a:ext uri="{FF2B5EF4-FFF2-40B4-BE49-F238E27FC236}">
                <a16:creationId xmlns:a16="http://schemas.microsoft.com/office/drawing/2014/main" id="{DEEBBAEF-F34C-4E05-BE01-95AE5F3CEEA6}"/>
              </a:ext>
            </a:extLst>
          </p:cNvPr>
          <p:cNvSpPr txBox="1"/>
          <p:nvPr/>
        </p:nvSpPr>
        <p:spPr>
          <a:xfrm>
            <a:off x="974539" y="1460891"/>
            <a:ext cx="4611874" cy="215444"/>
          </a:xfrm>
          <a:prstGeom prst="rect">
            <a:avLst/>
          </a:prstGeom>
          <a:noFill/>
        </p:spPr>
        <p:txBody>
          <a:bodyPr wrap="square" lIns="0" tIns="0" rIns="0" bIns="0" rtlCol="0">
            <a:spAutoFit/>
          </a:bodyPr>
          <a:lstStyle/>
          <a:p>
            <a:pPr algn="ctr"/>
            <a:r>
              <a:rPr kumimoji="1" lang="en-US" altLang="zh-CN" sz="1400" b="1" dirty="0">
                <a:solidFill>
                  <a:srgbClr val="000000"/>
                </a:solidFill>
                <a:latin typeface="Microsoft YaHei" panose="020B0503020204020204" pitchFamily="34" charset="-122"/>
                <a:ea typeface="Microsoft YaHei" panose="020B0503020204020204" pitchFamily="34" charset="-122"/>
              </a:rPr>
              <a:t>Underlying Structure of </a:t>
            </a:r>
            <a:r>
              <a:rPr kumimoji="1" lang="en-US" altLang="zh-CN" sz="1400" b="1" dirty="0" err="1">
                <a:solidFill>
                  <a:srgbClr val="000000"/>
                </a:solidFill>
                <a:latin typeface="Microsoft YaHei" panose="020B0503020204020204" pitchFamily="34" charset="-122"/>
                <a:ea typeface="Microsoft YaHei" panose="020B0503020204020204" pitchFamily="34" charset="-122"/>
              </a:rPr>
              <a:t>MoBA</a:t>
            </a:r>
            <a:r>
              <a:rPr kumimoji="1" lang="en-US" altLang="zh-CN" sz="1400" b="1" dirty="0">
                <a:solidFill>
                  <a:srgbClr val="000000"/>
                </a:solidFill>
                <a:latin typeface="Microsoft YaHei" panose="020B0503020204020204" pitchFamily="34" charset="-122"/>
                <a:ea typeface="Microsoft YaHei" panose="020B0503020204020204" pitchFamily="34" charset="-122"/>
              </a:rPr>
              <a:t> (Kimi)</a:t>
            </a:r>
            <a:endParaRPr kumimoji="1" lang="zh-CN" altLang="en-US" sz="1400" dirty="0">
              <a:solidFill>
                <a:srgbClr val="000000"/>
              </a:solidFill>
              <a:latin typeface="Microsoft YaHei" panose="020B0503020204020204" pitchFamily="34" charset="-122"/>
              <a:ea typeface="Microsoft YaHei" panose="020B0503020204020204" pitchFamily="34" charset="-122"/>
            </a:endParaRPr>
          </a:p>
        </p:txBody>
      </p:sp>
      <p:sp>
        <p:nvSpPr>
          <p:cNvPr id="33" name="TextBox 32">
            <a:extLst>
              <a:ext uri="{FF2B5EF4-FFF2-40B4-BE49-F238E27FC236}">
                <a16:creationId xmlns:a16="http://schemas.microsoft.com/office/drawing/2014/main" id="{7E90C631-4511-4EB3-8726-C60195F4FC01}"/>
              </a:ext>
            </a:extLst>
          </p:cNvPr>
          <p:cNvSpPr txBox="1"/>
          <p:nvPr/>
        </p:nvSpPr>
        <p:spPr>
          <a:xfrm>
            <a:off x="7076401" y="2736502"/>
            <a:ext cx="4994054" cy="1231106"/>
          </a:xfrm>
          <a:prstGeom prst="rect">
            <a:avLst/>
          </a:prstGeom>
          <a:noFill/>
        </p:spPr>
        <p:txBody>
          <a:bodyPr wrap="square" lIns="0" tIns="0" rIns="0" bIns="0" rtlCol="0">
            <a:spAutoFit/>
          </a:bodyPr>
          <a:lstStyle/>
          <a:p>
            <a:pPr marL="285750" indent="-285750">
              <a:buFont typeface="Wingdings" pitchFamily="2" charset="2"/>
              <a:buChar char="l"/>
            </a:pPr>
            <a:r>
              <a:rPr kumimoji="1" lang="en-US" altLang="en-US" sz="1600" dirty="0">
                <a:solidFill>
                  <a:srgbClr val="000000"/>
                </a:solidFill>
                <a:latin typeface="Microsoft YaHei" panose="020B0503020204020204" pitchFamily="34" charset="-122"/>
                <a:ea typeface="Microsoft YaHei" panose="020B0503020204020204" pitchFamily="34" charset="-122"/>
              </a:rPr>
              <a:t>Minima design, no new parameters introduced (mean pooling), no forced selection of neighboring blocks.</a:t>
            </a:r>
          </a:p>
          <a:p>
            <a:pPr marL="285750" indent="-285750">
              <a:buFont typeface="Wingdings" pitchFamily="2" charset="2"/>
              <a:buChar char="l"/>
            </a:pPr>
            <a:endParaRPr kumimoji="1" lang="en-US" altLang="zh-CN" sz="1600" dirty="0">
              <a:solidFill>
                <a:srgbClr val="000000"/>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kumimoji="1" lang="en-US" altLang="en-US" sz="1600" dirty="0">
                <a:solidFill>
                  <a:srgbClr val="000000"/>
                </a:solidFill>
                <a:latin typeface="Microsoft YaHei" panose="020B0503020204020204" pitchFamily="34" charset="-122"/>
                <a:ea typeface="Microsoft YaHei" panose="020B0503020204020204" pitchFamily="34" charset="-122"/>
              </a:rPr>
              <a:t>Compatible with flash-attention kernel.</a:t>
            </a:r>
            <a:endParaRPr kumimoji="1" lang="en-US" sz="1600" dirty="0">
              <a:solidFill>
                <a:srgbClr val="000000"/>
              </a:solidFill>
              <a:latin typeface="Microsoft YaHei" panose="020B0503020204020204" pitchFamily="34" charset="-122"/>
              <a:ea typeface="Microsoft YaHei" panose="020B0503020204020204" pitchFamily="34" charset="-122"/>
            </a:endParaRPr>
          </a:p>
        </p:txBody>
      </p:sp>
      <p:pic>
        <p:nvPicPr>
          <p:cNvPr id="12" name="Picture 11">
            <a:extLst>
              <a:ext uri="{FF2B5EF4-FFF2-40B4-BE49-F238E27FC236}">
                <a16:creationId xmlns:a16="http://schemas.microsoft.com/office/drawing/2014/main" id="{E7067645-5186-405D-9FF7-06D7E9C97F7D}"/>
              </a:ext>
            </a:extLst>
          </p:cNvPr>
          <p:cNvPicPr>
            <a:picLocks noChangeAspect="1"/>
          </p:cNvPicPr>
          <p:nvPr/>
        </p:nvPicPr>
        <p:blipFill>
          <a:blip r:embed="rId3"/>
          <a:stretch>
            <a:fillRect/>
          </a:stretch>
        </p:blipFill>
        <p:spPr>
          <a:xfrm>
            <a:off x="145420" y="1705951"/>
            <a:ext cx="6930981" cy="3742869"/>
          </a:xfrm>
          <a:prstGeom prst="rect">
            <a:avLst/>
          </a:prstGeom>
        </p:spPr>
      </p:pic>
    </p:spTree>
    <p:extLst>
      <p:ext uri="{BB962C8B-B14F-4D97-AF65-F5344CB8AC3E}">
        <p14:creationId xmlns:p14="http://schemas.microsoft.com/office/powerpoint/2010/main" val="1076090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49D9BA-F1B7-4489-A514-6E24C25E68E8}"/>
              </a:ext>
            </a:extLst>
          </p:cNvPr>
          <p:cNvSpPr txBox="1"/>
          <p:nvPr/>
        </p:nvSpPr>
        <p:spPr>
          <a:xfrm>
            <a:off x="401724" y="317553"/>
            <a:ext cx="7418500" cy="430887"/>
          </a:xfrm>
          <a:prstGeom prst="rect">
            <a:avLst/>
          </a:prstGeom>
          <a:noFill/>
        </p:spPr>
        <p:txBody>
          <a:bodyPr wrap="square" lIns="0" tIns="0" rIns="0" bIns="0" rtlCol="0">
            <a:spAutoFit/>
          </a:bodyPr>
          <a:lstStyle/>
          <a:p>
            <a:pPr algn="l"/>
            <a:r>
              <a:rPr kumimoji="1" lang="en-US" altLang="zh-CN" sz="2800" b="1" dirty="0">
                <a:solidFill>
                  <a:srgbClr val="C00000"/>
                </a:solidFill>
                <a:latin typeface="Microsoft YaHei" panose="020B0503020204020204" pitchFamily="34" charset="-122"/>
                <a:ea typeface="Microsoft YaHei" panose="020B0503020204020204" pitchFamily="34" charset="-122"/>
              </a:rPr>
              <a:t>2. Sparse Attention Mechanism: Dynamic</a:t>
            </a:r>
          </a:p>
        </p:txBody>
      </p:sp>
      <p:sp>
        <p:nvSpPr>
          <p:cNvPr id="14" name="TextBox 13">
            <a:extLst>
              <a:ext uri="{FF2B5EF4-FFF2-40B4-BE49-F238E27FC236}">
                <a16:creationId xmlns:a16="http://schemas.microsoft.com/office/drawing/2014/main" id="{9CBFD480-76D4-4781-A8DD-8460B1FED168}"/>
              </a:ext>
            </a:extLst>
          </p:cNvPr>
          <p:cNvSpPr txBox="1"/>
          <p:nvPr/>
        </p:nvSpPr>
        <p:spPr>
          <a:xfrm>
            <a:off x="1013312" y="4469566"/>
            <a:ext cx="9990707" cy="1231106"/>
          </a:xfrm>
          <a:prstGeom prst="rect">
            <a:avLst/>
          </a:prstGeom>
          <a:noFill/>
        </p:spPr>
        <p:txBody>
          <a:bodyPr wrap="square" lIns="0" tIns="0" rIns="0" bIns="0" rtlCol="0">
            <a:spAutoFit/>
          </a:bodyPr>
          <a:lstStyle/>
          <a:p>
            <a:r>
              <a:rPr kumimoji="1" lang="en-US" altLang="zh-CN" sz="1600" dirty="0">
                <a:solidFill>
                  <a:srgbClr val="000000"/>
                </a:solidFill>
                <a:latin typeface="Microsoft YaHei" panose="020B0503020204020204" pitchFamily="34" charset="-122"/>
                <a:ea typeface="Microsoft YaHei" panose="020B0503020204020204" pitchFamily="34" charset="-122"/>
              </a:rPr>
              <a:t>Experimental results for NSA and </a:t>
            </a:r>
            <a:r>
              <a:rPr kumimoji="1" lang="en-US" altLang="zh-CN" sz="1600" dirty="0" err="1">
                <a:solidFill>
                  <a:srgbClr val="000000"/>
                </a:solidFill>
                <a:latin typeface="Microsoft YaHei" panose="020B0503020204020204" pitchFamily="34" charset="-122"/>
                <a:ea typeface="Microsoft YaHei" panose="020B0503020204020204" pitchFamily="34" charset="-122"/>
              </a:rPr>
              <a:t>MoBA</a:t>
            </a:r>
            <a:r>
              <a:rPr kumimoji="1" lang="en-US" altLang="zh-CN" sz="1600" dirty="0">
                <a:solidFill>
                  <a:srgbClr val="000000"/>
                </a:solidFill>
                <a:latin typeface="Microsoft YaHei" panose="020B0503020204020204" pitchFamily="34" charset="-122"/>
                <a:ea typeface="Microsoft YaHei" panose="020B0503020204020204" pitchFamily="34" charset="-122"/>
              </a:rPr>
              <a:t>,</a:t>
            </a:r>
            <a:endParaRPr kumimoji="1" lang="zh-CN" altLang="en-US" sz="1600" dirty="0">
              <a:solidFill>
                <a:srgbClr val="000000"/>
              </a:solidFill>
              <a:latin typeface="Microsoft YaHei" panose="020B0503020204020204" pitchFamily="34" charset="-122"/>
              <a:ea typeface="Microsoft YaHei" panose="020B0503020204020204" pitchFamily="34" charset="-122"/>
            </a:endParaRPr>
          </a:p>
          <a:p>
            <a:endParaRPr kumimoji="1" lang="en-US" altLang="zh-CN" sz="1600" dirty="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en-US" altLang="zh-CN" sz="1600" dirty="0">
                <a:solidFill>
                  <a:srgbClr val="000000"/>
                </a:solidFill>
                <a:latin typeface="Microsoft YaHei" panose="020B0503020204020204" pitchFamily="34" charset="-122"/>
                <a:ea typeface="Microsoft YaHei" panose="020B0503020204020204" pitchFamily="34" charset="-122"/>
              </a:rPr>
              <a:t>NSA can even achieve better results than </a:t>
            </a:r>
            <a:r>
              <a:rPr kumimoji="1" lang="en-US" altLang="zh-CN" sz="1600" dirty="0" err="1">
                <a:solidFill>
                  <a:srgbClr val="000000"/>
                </a:solidFill>
                <a:latin typeface="Microsoft YaHei" panose="020B0503020204020204" pitchFamily="34" charset="-122"/>
                <a:ea typeface="Microsoft YaHei" panose="020B0503020204020204" pitchFamily="34" charset="-122"/>
              </a:rPr>
              <a:t>softmax</a:t>
            </a:r>
            <a:r>
              <a:rPr kumimoji="1" lang="en-US" altLang="zh-CN" sz="1600" dirty="0">
                <a:solidFill>
                  <a:srgbClr val="000000"/>
                </a:solidFill>
                <a:latin typeface="Microsoft YaHei" panose="020B0503020204020204" pitchFamily="34" charset="-122"/>
                <a:ea typeface="Microsoft YaHei" panose="020B0503020204020204" pitchFamily="34" charset="-122"/>
              </a:rPr>
              <a:t> attention;</a:t>
            </a:r>
          </a:p>
          <a:p>
            <a:pPr marL="285750" indent="-285750">
              <a:buFont typeface="Arial" panose="020B0604020202020204" pitchFamily="34" charset="0"/>
              <a:buChar char="•"/>
            </a:pPr>
            <a:endParaRPr kumimoji="1" lang="en-US" altLang="zh-CN" sz="1600" dirty="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en-US" altLang="zh-CN" sz="1600" dirty="0" err="1">
                <a:solidFill>
                  <a:srgbClr val="000000"/>
                </a:solidFill>
                <a:latin typeface="Microsoft YaHei" panose="020B0503020204020204" pitchFamily="34" charset="-122"/>
                <a:ea typeface="Microsoft YaHei" panose="020B0503020204020204" pitchFamily="34" charset="-122"/>
              </a:rPr>
              <a:t>MoBA</a:t>
            </a:r>
            <a:r>
              <a:rPr kumimoji="1" lang="en-US" altLang="zh-CN" sz="1600" dirty="0">
                <a:solidFill>
                  <a:srgbClr val="000000"/>
                </a:solidFill>
                <a:latin typeface="Microsoft YaHei" panose="020B0503020204020204" pitchFamily="34" charset="-122"/>
                <a:ea typeface="Microsoft YaHei" panose="020B0503020204020204" pitchFamily="34" charset="-122"/>
              </a:rPr>
              <a:t> performs similarly to </a:t>
            </a:r>
            <a:r>
              <a:rPr kumimoji="1" lang="en-US" altLang="zh-CN" sz="1600" dirty="0" err="1">
                <a:solidFill>
                  <a:srgbClr val="000000"/>
                </a:solidFill>
                <a:latin typeface="Microsoft YaHei" panose="020B0503020204020204" pitchFamily="34" charset="-122"/>
                <a:ea typeface="Microsoft YaHei" panose="020B0503020204020204" pitchFamily="34" charset="-122"/>
              </a:rPr>
              <a:t>softmax</a:t>
            </a:r>
            <a:r>
              <a:rPr kumimoji="1" lang="en-US" altLang="zh-CN" sz="1600" dirty="0">
                <a:solidFill>
                  <a:srgbClr val="000000"/>
                </a:solidFill>
                <a:latin typeface="Microsoft YaHei" panose="020B0503020204020204" pitchFamily="34" charset="-122"/>
                <a:ea typeface="Microsoft YaHei" panose="020B0503020204020204" pitchFamily="34" charset="-122"/>
              </a:rPr>
              <a:t> attention.</a:t>
            </a:r>
            <a:endParaRPr kumimoji="1" lang="en-US" sz="1600" dirty="0">
              <a:solidFill>
                <a:srgbClr val="000000"/>
              </a:solidFill>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A2D57F27-91F8-4ACA-9E91-0F682FDCD9C4}"/>
              </a:ext>
            </a:extLst>
          </p:cNvPr>
          <p:cNvPicPr>
            <a:picLocks noChangeAspect="1"/>
          </p:cNvPicPr>
          <p:nvPr/>
        </p:nvPicPr>
        <p:blipFill>
          <a:blip r:embed="rId3"/>
          <a:stretch>
            <a:fillRect/>
          </a:stretch>
        </p:blipFill>
        <p:spPr>
          <a:xfrm>
            <a:off x="401724" y="1397150"/>
            <a:ext cx="5606942" cy="2414871"/>
          </a:xfrm>
          <a:prstGeom prst="rect">
            <a:avLst/>
          </a:prstGeom>
        </p:spPr>
      </p:pic>
      <p:pic>
        <p:nvPicPr>
          <p:cNvPr id="5" name="Picture 4">
            <a:extLst>
              <a:ext uri="{FF2B5EF4-FFF2-40B4-BE49-F238E27FC236}">
                <a16:creationId xmlns:a16="http://schemas.microsoft.com/office/drawing/2014/main" id="{B452E242-8C8C-4A0D-BD57-EBD00B0CBED3}"/>
              </a:ext>
            </a:extLst>
          </p:cNvPr>
          <p:cNvPicPr>
            <a:picLocks noChangeAspect="1"/>
          </p:cNvPicPr>
          <p:nvPr/>
        </p:nvPicPr>
        <p:blipFill>
          <a:blip r:embed="rId4"/>
          <a:srcRect r="8279"/>
          <a:stretch/>
        </p:blipFill>
        <p:spPr>
          <a:xfrm>
            <a:off x="5773347" y="2021538"/>
            <a:ext cx="6423416" cy="1166093"/>
          </a:xfrm>
          <a:prstGeom prst="rect">
            <a:avLst/>
          </a:prstGeom>
        </p:spPr>
      </p:pic>
    </p:spTree>
    <p:extLst>
      <p:ext uri="{BB962C8B-B14F-4D97-AF65-F5344CB8AC3E}">
        <p14:creationId xmlns:p14="http://schemas.microsoft.com/office/powerpoint/2010/main" val="1212214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FBE207-956F-4871-8D95-CB93F0C8E30B}"/>
              </a:ext>
            </a:extLst>
          </p:cNvPr>
          <p:cNvSpPr/>
          <p:nvPr/>
        </p:nvSpPr>
        <p:spPr>
          <a:xfrm>
            <a:off x="742871" y="918541"/>
            <a:ext cx="11016313" cy="5784264"/>
          </a:xfrm>
          <a:prstGeom prst="rect">
            <a:avLst/>
          </a:prstGeom>
          <a:solidFill>
            <a:schemeClr val="tx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TextBox 3">
            <a:extLst>
              <a:ext uri="{FF2B5EF4-FFF2-40B4-BE49-F238E27FC236}">
                <a16:creationId xmlns:a16="http://schemas.microsoft.com/office/drawing/2014/main" id="{C16206F3-7ED1-434A-9EB8-17A89BE54D2D}"/>
              </a:ext>
            </a:extLst>
          </p:cNvPr>
          <p:cNvSpPr txBox="1"/>
          <p:nvPr/>
        </p:nvSpPr>
        <p:spPr>
          <a:xfrm>
            <a:off x="742871" y="301527"/>
            <a:ext cx="10153734" cy="430887"/>
          </a:xfrm>
          <a:prstGeom prst="rect">
            <a:avLst/>
          </a:prstGeom>
          <a:noFill/>
        </p:spPr>
        <p:txBody>
          <a:bodyPr wrap="square" lIns="0" tIns="0" rIns="0" bIns="0" rtlCol="0">
            <a:spAutoFit/>
          </a:bodyPr>
          <a:lstStyle/>
          <a:p>
            <a:pPr algn="l"/>
            <a:r>
              <a:rPr kumimoji="1" lang="en-US" altLang="zh-CN" sz="2800" b="1" dirty="0">
                <a:solidFill>
                  <a:srgbClr val="C00000"/>
                </a:solidFill>
                <a:latin typeface="Microsoft YaHei" panose="020B0503020204020204" pitchFamily="34" charset="-122"/>
                <a:ea typeface="Microsoft YaHei" panose="020B0503020204020204" pitchFamily="34" charset="-122"/>
              </a:rPr>
              <a:t>Outline – Efficient Attention Variants </a:t>
            </a:r>
          </a:p>
        </p:txBody>
      </p:sp>
      <p:sp>
        <p:nvSpPr>
          <p:cNvPr id="6" name="Content Placeholder 1">
            <a:extLst>
              <a:ext uri="{FF2B5EF4-FFF2-40B4-BE49-F238E27FC236}">
                <a16:creationId xmlns:a16="http://schemas.microsoft.com/office/drawing/2014/main" id="{5463D44C-AD64-4820-926A-388993EFB792}"/>
              </a:ext>
            </a:extLst>
          </p:cNvPr>
          <p:cNvSpPr txBox="1">
            <a:spLocks/>
          </p:cNvSpPr>
          <p:nvPr/>
        </p:nvSpPr>
        <p:spPr>
          <a:xfrm>
            <a:off x="742871" y="1241859"/>
            <a:ext cx="8960744" cy="4889978"/>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468313" indent="-457200">
              <a:buFont typeface="Arial" panose="020B0604020202020204" pitchFamily="34" charset="0"/>
              <a:buAutoNum type="arabicPeriod"/>
            </a:pPr>
            <a:r>
              <a:rPr lang="en-US" altLang="en-US" sz="2000" b="1" dirty="0"/>
              <a:t>Linear Attention </a:t>
            </a:r>
            <a:r>
              <a:rPr lang="en-US" altLang="en-US" sz="2000" b="1" dirty="0" err="1"/>
              <a:t>Machenism</a:t>
            </a:r>
            <a:endParaRPr lang="en-US" altLang="zh-CN" sz="1482" b="1" dirty="0"/>
          </a:p>
          <a:p>
            <a:pPr marL="1062212" lvl="1" indent="-457200">
              <a:buFont typeface="Wingdings" panose="05000000000000000000" pitchFamily="2" charset="2"/>
              <a:buChar char="Ø"/>
            </a:pPr>
            <a:r>
              <a:rPr lang="en-US" altLang="en-US" sz="1482" b="1" dirty="0"/>
              <a:t>Data-dependent decay: </a:t>
            </a:r>
            <a:r>
              <a:rPr lang="en-US" altLang="zh-CN" sz="1482" dirty="0" err="1"/>
              <a:t>RetNet</a:t>
            </a:r>
            <a:r>
              <a:rPr lang="en-US" altLang="zh-CN" sz="1482" dirty="0"/>
              <a:t>, </a:t>
            </a:r>
            <a:r>
              <a:rPr lang="en-US" altLang="zh-CN" sz="1482" dirty="0" err="1"/>
              <a:t>LighteningAttention</a:t>
            </a:r>
            <a:r>
              <a:rPr lang="en-US" altLang="zh-CN" sz="1482" dirty="0"/>
              <a:t>, Mamba2, GLA</a:t>
            </a:r>
          </a:p>
          <a:p>
            <a:pPr marL="1062212" lvl="1" indent="-457200">
              <a:buFont typeface="Wingdings" panose="05000000000000000000" pitchFamily="2" charset="2"/>
              <a:buChar char="Ø"/>
            </a:pPr>
            <a:r>
              <a:rPr lang="en-US" altLang="en-US" sz="1482" b="1" dirty="0"/>
              <a:t>Test time online learning: </a:t>
            </a:r>
            <a:r>
              <a:rPr lang="en-US" altLang="zh-CN" sz="1482" dirty="0" err="1"/>
              <a:t>DeltaNet</a:t>
            </a:r>
            <a:r>
              <a:rPr lang="en-US" altLang="zh-CN" sz="1482" dirty="0"/>
              <a:t>, Test-Time-Training, Titans, RWKV7, Gated </a:t>
            </a:r>
            <a:r>
              <a:rPr lang="en-US" altLang="zh-CN" sz="1482" dirty="0" err="1"/>
              <a:t>DeltaNet</a:t>
            </a:r>
            <a:endParaRPr lang="en-US" altLang="zh-CN" sz="1482" dirty="0"/>
          </a:p>
          <a:p>
            <a:pPr marL="1062212" lvl="1" indent="-457200">
              <a:buFont typeface="Wingdings" panose="05000000000000000000" pitchFamily="2" charset="2"/>
              <a:buChar char="Ø"/>
            </a:pPr>
            <a:endParaRPr lang="en-US" altLang="zh-CN" sz="1482" dirty="0"/>
          </a:p>
          <a:p>
            <a:pPr marL="1062212" lvl="1" indent="-457200">
              <a:buFont typeface="Wingdings" panose="05000000000000000000" pitchFamily="2" charset="2"/>
              <a:buChar char="Ø"/>
            </a:pPr>
            <a:endParaRPr lang="en-US" sz="2000" b="1" dirty="0"/>
          </a:p>
          <a:p>
            <a:pPr marL="468313" indent="-457200">
              <a:buFont typeface="Arial" panose="020B0604020202020204" pitchFamily="34" charset="0"/>
              <a:buAutoNum type="arabicPeriod"/>
            </a:pPr>
            <a:r>
              <a:rPr lang="en-US" altLang="en-US" sz="2000" b="1" dirty="0"/>
              <a:t>Sparse Attention Mechanisms</a:t>
            </a:r>
            <a:endParaRPr lang="en-US" altLang="zh-CN" sz="2000" b="1" dirty="0"/>
          </a:p>
          <a:p>
            <a:pPr marL="1062212" lvl="1" indent="-457200">
              <a:buFont typeface="Wingdings" panose="05000000000000000000" pitchFamily="2" charset="2"/>
              <a:buChar char="Ø"/>
            </a:pPr>
            <a:r>
              <a:rPr lang="en-US" altLang="en-US" sz="1482" b="1" dirty="0"/>
              <a:t>Static Sparsity: </a:t>
            </a:r>
            <a:r>
              <a:rPr lang="en-US" altLang="zh-CN" sz="1482" dirty="0" err="1"/>
              <a:t>BigBird, StreamingLLM, H2O</a:t>
            </a:r>
          </a:p>
          <a:p>
            <a:pPr marL="1062212" lvl="1" indent="-457200">
              <a:buFont typeface="Wingdings" panose="05000000000000000000" pitchFamily="2" charset="2"/>
              <a:buChar char="Ø"/>
            </a:pPr>
            <a:r>
              <a:rPr lang="en-US" altLang="en-US" sz="1482" b="1" dirty="0"/>
              <a:t>Dynamic Sparsity</a:t>
            </a:r>
            <a:r>
              <a:rPr lang="en-US" altLang="en-US" sz="1482" dirty="0"/>
              <a:t>: Native Sparse Attention (DeepSeek), MoBA (Kimi)</a:t>
            </a:r>
          </a:p>
          <a:p>
            <a:pPr marL="468313" indent="-457200">
              <a:buFont typeface="Arial" panose="020B0604020202020204" pitchFamily="34" charset="0"/>
              <a:buAutoNum type="arabicPeriod"/>
            </a:pPr>
            <a:endParaRPr lang="en-US" sz="2000" b="1" dirty="0"/>
          </a:p>
          <a:p>
            <a:pPr marL="468313" indent="-457200">
              <a:buFont typeface="Arial" panose="020B0604020202020204" pitchFamily="34" charset="0"/>
              <a:buAutoNum type="arabicPeriod"/>
            </a:pPr>
            <a:r>
              <a:rPr lang="en-US" altLang="en-US" sz="2000" b="1" dirty="0">
                <a:solidFill>
                  <a:srgbClr val="C7000B"/>
                </a:solidFill>
              </a:rPr>
              <a:t>Hybrid Attention Mechanisms</a:t>
            </a:r>
            <a:endParaRPr lang="en-US" altLang="zh-CN" sz="2000" b="1" dirty="0">
              <a:solidFill>
                <a:srgbClr val="C7000B"/>
              </a:solidFill>
            </a:endParaRPr>
          </a:p>
          <a:p>
            <a:pPr marL="1062212" lvl="1" indent="-457200">
              <a:buFont typeface="Wingdings" panose="05000000000000000000" pitchFamily="2" charset="2"/>
              <a:buChar char="Ø"/>
            </a:pPr>
            <a:r>
              <a:rPr lang="en-US" altLang="en-US" sz="1482" b="1" dirty="0"/>
              <a:t>Inter-layer mixing</a:t>
            </a:r>
            <a:r>
              <a:rPr lang="en-US" altLang="zh-CN" sz="1482" dirty="0"/>
              <a:t>: Minimax-01, Jamba, Samba</a:t>
            </a:r>
          </a:p>
          <a:p>
            <a:pPr marL="1062212" lvl="1" indent="-457200">
              <a:buFont typeface="Wingdings" panose="05000000000000000000" pitchFamily="2" charset="2"/>
              <a:buChar char="Ø"/>
            </a:pPr>
            <a:r>
              <a:rPr lang="en-US" altLang="en-US" sz="1482" b="1" dirty="0"/>
              <a:t>Intra-layer mixing: </a:t>
            </a:r>
            <a:r>
              <a:rPr lang="en-US" altLang="zh-CN" sz="1482" dirty="0" err="1"/>
              <a:t>Hymba</a:t>
            </a:r>
            <a:endParaRPr lang="en-US" altLang="zh-CN" sz="1482" dirty="0"/>
          </a:p>
        </p:txBody>
      </p:sp>
    </p:spTree>
    <p:extLst>
      <p:ext uri="{BB962C8B-B14F-4D97-AF65-F5344CB8AC3E}">
        <p14:creationId xmlns:p14="http://schemas.microsoft.com/office/powerpoint/2010/main" val="340916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49D9BA-F1B7-4489-A514-6E24C25E68E8}"/>
              </a:ext>
            </a:extLst>
          </p:cNvPr>
          <p:cNvSpPr txBox="1"/>
          <p:nvPr/>
        </p:nvSpPr>
        <p:spPr>
          <a:xfrm>
            <a:off x="401724" y="317553"/>
            <a:ext cx="7418500" cy="430887"/>
          </a:xfrm>
          <a:prstGeom prst="rect">
            <a:avLst/>
          </a:prstGeom>
          <a:noFill/>
        </p:spPr>
        <p:txBody>
          <a:bodyPr wrap="square" lIns="0" tIns="0" rIns="0" bIns="0" rtlCol="0">
            <a:spAutoFit/>
          </a:bodyPr>
          <a:lstStyle/>
          <a:p>
            <a:pPr algn="l"/>
            <a:r>
              <a:rPr kumimoji="1" lang="en-US" altLang="zh-CN" sz="2800" b="1" dirty="0">
                <a:solidFill>
                  <a:srgbClr val="C00000"/>
                </a:solidFill>
                <a:latin typeface="Microsoft YaHei" panose="020B0503020204020204" pitchFamily="34" charset="-122"/>
                <a:ea typeface="Microsoft YaHei" panose="020B0503020204020204" pitchFamily="34" charset="-122"/>
              </a:rPr>
              <a:t>3. Mixed Attention Mechanism</a:t>
            </a:r>
          </a:p>
        </p:txBody>
      </p:sp>
      <p:sp>
        <p:nvSpPr>
          <p:cNvPr id="14" name="TextBox 13">
            <a:extLst>
              <a:ext uri="{FF2B5EF4-FFF2-40B4-BE49-F238E27FC236}">
                <a16:creationId xmlns:a16="http://schemas.microsoft.com/office/drawing/2014/main" id="{9CBFD480-76D4-4781-A8DD-8460B1FED168}"/>
              </a:ext>
            </a:extLst>
          </p:cNvPr>
          <p:cNvSpPr txBox="1"/>
          <p:nvPr/>
        </p:nvSpPr>
        <p:spPr>
          <a:xfrm>
            <a:off x="5605875" y="2934994"/>
            <a:ext cx="6276563" cy="984885"/>
          </a:xfrm>
          <a:prstGeom prst="rect">
            <a:avLst/>
          </a:prstGeom>
          <a:noFill/>
        </p:spPr>
        <p:txBody>
          <a:bodyPr wrap="square" lIns="0" tIns="0" rIns="0" bIns="0" rtlCol="0">
            <a:spAutoFit/>
          </a:bodyPr>
          <a:lstStyle/>
          <a:p>
            <a:pPr marL="171450" indent="-171450">
              <a:buFont typeface="Arial" panose="020B0604020202020204" pitchFamily="34" charset="0"/>
              <a:buChar char="•"/>
            </a:pPr>
            <a:r>
              <a:rPr kumimoji="1" lang="en-US" altLang="zh-CN" sz="1600" dirty="0">
                <a:solidFill>
                  <a:srgbClr val="000000"/>
                </a:solidFill>
                <a:latin typeface="Microsoft YaHei" panose="020B0503020204020204" pitchFamily="34" charset="-122"/>
                <a:ea typeface="Microsoft YaHei" panose="020B0503020204020204" pitchFamily="34" charset="-122"/>
              </a:rPr>
              <a:t>Mixing ratio: 7 linear attention : 1 softmax attention;</a:t>
            </a:r>
          </a:p>
          <a:p>
            <a:pPr marL="171450" indent="-171450">
              <a:buFont typeface="Arial" panose="020B0604020202020204" pitchFamily="34" charset="0"/>
              <a:buChar char="•"/>
            </a:pPr>
            <a:endParaRPr kumimoji="1" lang="en-US" altLang="zh-CN" sz="1600" dirty="0">
              <a:solidFill>
                <a:srgbClr val="000000"/>
              </a:solidFill>
              <a:latin typeface="Microsoft YaHei" panose="020B0503020204020204" pitchFamily="34" charset="-122"/>
              <a:ea typeface="Microsoft YaHei" panose="020B0503020204020204" pitchFamily="34" charset="-122"/>
            </a:endParaRPr>
          </a:p>
          <a:p>
            <a:pPr marL="171450" indent="-171450">
              <a:buFont typeface="Arial" panose="020B0604020202020204" pitchFamily="34" charset="0"/>
              <a:buChar char="•"/>
            </a:pPr>
            <a:r>
              <a:rPr kumimoji="1" lang="en-US" altLang="en-US" sz="1600" dirty="0">
                <a:solidFill>
                  <a:srgbClr val="000000"/>
                </a:solidFill>
                <a:latin typeface="Microsoft YaHei" panose="020B0503020204020204" pitchFamily="34" charset="-122"/>
                <a:ea typeface="Microsoft YaHei" panose="020B0503020204020204" pitchFamily="34" charset="-122"/>
              </a:rPr>
              <a:t>Since the KV cache for linear attention is negligible, it saves 7/8 of the KV cache across layers.</a:t>
            </a:r>
            <a:endParaRPr kumimoji="1" lang="en-US" sz="1600" dirty="0">
              <a:solidFill>
                <a:srgbClr val="000000"/>
              </a:solidFill>
              <a:latin typeface="Microsoft YaHei" panose="020B0503020204020204" pitchFamily="34" charset="-122"/>
              <a:ea typeface="Microsoft YaHei" panose="020B0503020204020204" pitchFamily="34" charset="-122"/>
            </a:endParaRPr>
          </a:p>
        </p:txBody>
      </p:sp>
      <p:sp>
        <p:nvSpPr>
          <p:cNvPr id="27" name="TextBox 26">
            <a:extLst>
              <a:ext uri="{FF2B5EF4-FFF2-40B4-BE49-F238E27FC236}">
                <a16:creationId xmlns:a16="http://schemas.microsoft.com/office/drawing/2014/main" id="{D504B08E-5E43-4170-93F7-24D1709D9C3E}"/>
              </a:ext>
            </a:extLst>
          </p:cNvPr>
          <p:cNvSpPr txBox="1"/>
          <p:nvPr/>
        </p:nvSpPr>
        <p:spPr>
          <a:xfrm>
            <a:off x="478595" y="843905"/>
            <a:ext cx="11119792" cy="646331"/>
          </a:xfrm>
          <a:prstGeom prst="rect">
            <a:avLst/>
          </a:prstGeom>
          <a:noFill/>
        </p:spPr>
        <p:txBody>
          <a:bodyPr wrap="square">
            <a:spAutoFit/>
          </a:bodyPr>
          <a:lstStyle/>
          <a:p>
            <a:r>
              <a:rPr kumimoji="1" lang="en-US" altLang="en-US" b="1" dirty="0">
                <a:solidFill>
                  <a:srgbClr val="000000"/>
                </a:solidFill>
                <a:latin typeface="Microsoft YaHei" panose="020B0503020204020204" pitchFamily="34" charset="-122"/>
                <a:ea typeface="Microsoft YaHei" panose="020B0503020204020204" pitchFamily="34" charset="-122"/>
              </a:rPr>
              <a:t>Inter-layer mixing: </a:t>
            </a:r>
            <a:r>
              <a:rPr kumimoji="1" lang="en-US" altLang="en-US" dirty="0">
                <a:solidFill>
                  <a:srgbClr val="000000"/>
                </a:solidFill>
                <a:latin typeface="Microsoft YaHei" panose="020B0503020204020204" pitchFamily="34" charset="-122"/>
                <a:ea typeface="Microsoft YaHei" panose="020B0503020204020204" pitchFamily="34" charset="-122"/>
              </a:rPr>
              <a:t>different layers use different attention mechanisms</a:t>
            </a:r>
            <a:endParaRPr kumimoji="1" lang="en-US" altLang="zh-CN" dirty="0">
              <a:solidFill>
                <a:srgbClr val="000000"/>
              </a:solidFill>
              <a:latin typeface="Microsoft YaHei" panose="020B0503020204020204" pitchFamily="34" charset="-122"/>
              <a:ea typeface="Microsoft YaHei" panose="020B0503020204020204" pitchFamily="34" charset="-122"/>
            </a:endParaRPr>
          </a:p>
          <a:p>
            <a:r>
              <a:rPr kumimoji="1" lang="en-US" altLang="en-US" b="1" dirty="0">
                <a:solidFill>
                  <a:srgbClr val="000000"/>
                </a:solidFill>
                <a:latin typeface="Microsoft YaHei" panose="020B0503020204020204" pitchFamily="34" charset="-122"/>
                <a:ea typeface="Microsoft YaHei" panose="020B0503020204020204" pitchFamily="34" charset="-122"/>
              </a:rPr>
              <a:t>Example: </a:t>
            </a:r>
            <a:r>
              <a:rPr kumimoji="1" lang="en-US" altLang="zh-CN" dirty="0">
                <a:solidFill>
                  <a:srgbClr val="000000"/>
                </a:solidFill>
                <a:latin typeface="Microsoft YaHei" panose="020B0503020204020204" pitchFamily="34" charset="-122"/>
                <a:ea typeface="Microsoft YaHei" panose="020B0503020204020204" pitchFamily="34" charset="-122"/>
              </a:rPr>
              <a:t>Jamba, MiniMax-01 (</a:t>
            </a:r>
            <a:r>
              <a:rPr kumimoji="1" lang="en-US" altLang="zh-CN" dirty="0" err="1">
                <a:solidFill>
                  <a:srgbClr val="000000"/>
                </a:solidFill>
                <a:latin typeface="Microsoft YaHei" panose="020B0503020204020204" pitchFamily="34" charset="-122"/>
                <a:ea typeface="Microsoft YaHei" panose="020B0503020204020204" pitchFamily="34" charset="-122"/>
              </a:rPr>
              <a:t>MoE</a:t>
            </a:r>
            <a:r>
              <a:rPr kumimoji="1" lang="en-US" altLang="zh-CN" dirty="0">
                <a:solidFill>
                  <a:srgbClr val="000000"/>
                </a:solidFill>
                <a:latin typeface="Microsoft YaHei" panose="020B0503020204020204" pitchFamily="34" charset="-122"/>
                <a:ea typeface="Microsoft YaHei" panose="020B0503020204020204" pitchFamily="34" charset="-122"/>
              </a:rPr>
              <a:t>, 456B)</a:t>
            </a:r>
          </a:p>
        </p:txBody>
      </p:sp>
      <p:sp>
        <p:nvSpPr>
          <p:cNvPr id="17" name="TextBox 16">
            <a:extLst>
              <a:ext uri="{FF2B5EF4-FFF2-40B4-BE49-F238E27FC236}">
                <a16:creationId xmlns:a16="http://schemas.microsoft.com/office/drawing/2014/main" id="{5751E102-CCDF-455B-BBD5-A606A0CB52A6}"/>
              </a:ext>
            </a:extLst>
          </p:cNvPr>
          <p:cNvSpPr txBox="1"/>
          <p:nvPr/>
        </p:nvSpPr>
        <p:spPr>
          <a:xfrm>
            <a:off x="4318000" y="6349524"/>
            <a:ext cx="3683000" cy="461665"/>
          </a:xfrm>
          <a:prstGeom prst="rect">
            <a:avLst/>
          </a:prstGeom>
          <a:noFill/>
        </p:spPr>
        <p:txBody>
          <a:bodyPr wrap="square">
            <a:spAutoFit/>
          </a:bodyPr>
          <a:lstStyle/>
          <a:p>
            <a:r>
              <a:rPr lang="en-US" sz="1000" i="1" dirty="0"/>
              <a:t>MiniMax01: </a:t>
            </a:r>
            <a:r>
              <a:rPr lang="en-US" sz="1000" i="1" dirty="0">
                <a:hlinkClick r:id="rId3">
                  <a:extLst>
                    <a:ext uri="{A12FA001-AC4F-418D-AE19-62706E023703}">
                      <ahyp:hlinkClr xmlns:ahyp="http://schemas.microsoft.com/office/drawing/2018/hyperlinkcolor" val="tx"/>
                    </a:ext>
                  </a:extLst>
                </a:hlinkClick>
              </a:rPr>
              <a:t>https://arxiv.org/pdf/2501.08313</a:t>
            </a:r>
            <a:endParaRPr lang="en-US" sz="1000" i="1" dirty="0"/>
          </a:p>
          <a:p>
            <a:r>
              <a:rPr lang="en-US" sz="1000" i="1" dirty="0"/>
              <a:t>Titans: https://arxiv.org/pdf/2501.00663</a:t>
            </a:r>
          </a:p>
        </p:txBody>
      </p:sp>
      <p:pic>
        <p:nvPicPr>
          <p:cNvPr id="13" name="Picture 12">
            <a:extLst>
              <a:ext uri="{FF2B5EF4-FFF2-40B4-BE49-F238E27FC236}">
                <a16:creationId xmlns:a16="http://schemas.microsoft.com/office/drawing/2014/main" id="{1757B6A6-C0AB-40B6-A7EE-46C162758B7A}"/>
              </a:ext>
            </a:extLst>
          </p:cNvPr>
          <p:cNvPicPr>
            <a:picLocks noChangeAspect="1"/>
          </p:cNvPicPr>
          <p:nvPr/>
        </p:nvPicPr>
        <p:blipFill>
          <a:blip r:embed="rId4"/>
          <a:stretch>
            <a:fillRect/>
          </a:stretch>
        </p:blipFill>
        <p:spPr>
          <a:xfrm>
            <a:off x="905892" y="1390222"/>
            <a:ext cx="4123308" cy="4778365"/>
          </a:xfrm>
          <a:prstGeom prst="rect">
            <a:avLst/>
          </a:prstGeom>
        </p:spPr>
      </p:pic>
    </p:spTree>
    <p:extLst>
      <p:ext uri="{BB962C8B-B14F-4D97-AF65-F5344CB8AC3E}">
        <p14:creationId xmlns:p14="http://schemas.microsoft.com/office/powerpoint/2010/main" val="3523137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49D9BA-F1B7-4489-A514-6E24C25E68E8}"/>
              </a:ext>
            </a:extLst>
          </p:cNvPr>
          <p:cNvSpPr txBox="1"/>
          <p:nvPr/>
        </p:nvSpPr>
        <p:spPr>
          <a:xfrm>
            <a:off x="401724" y="317553"/>
            <a:ext cx="7418500" cy="430887"/>
          </a:xfrm>
          <a:prstGeom prst="rect">
            <a:avLst/>
          </a:prstGeom>
          <a:noFill/>
        </p:spPr>
        <p:txBody>
          <a:bodyPr wrap="square" lIns="0" tIns="0" rIns="0" bIns="0" rtlCol="0">
            <a:spAutoFit/>
          </a:bodyPr>
          <a:lstStyle/>
          <a:p>
            <a:pPr algn="l"/>
            <a:r>
              <a:rPr kumimoji="1" lang="en-US" altLang="zh-CN" sz="2800" b="1" dirty="0">
                <a:solidFill>
                  <a:srgbClr val="C00000"/>
                </a:solidFill>
                <a:latin typeface="Microsoft YaHei" panose="020B0503020204020204" pitchFamily="34" charset="-122"/>
                <a:ea typeface="Microsoft YaHei" panose="020B0503020204020204" pitchFamily="34" charset="-122"/>
              </a:rPr>
              <a:t>3. Mixed Attention Mechanism</a:t>
            </a:r>
          </a:p>
        </p:txBody>
      </p:sp>
      <p:sp>
        <p:nvSpPr>
          <p:cNvPr id="27" name="TextBox 26">
            <a:extLst>
              <a:ext uri="{FF2B5EF4-FFF2-40B4-BE49-F238E27FC236}">
                <a16:creationId xmlns:a16="http://schemas.microsoft.com/office/drawing/2014/main" id="{D504B08E-5E43-4170-93F7-24D1709D9C3E}"/>
              </a:ext>
            </a:extLst>
          </p:cNvPr>
          <p:cNvSpPr txBox="1"/>
          <p:nvPr/>
        </p:nvSpPr>
        <p:spPr>
          <a:xfrm>
            <a:off x="233417" y="913166"/>
            <a:ext cx="11303053" cy="646331"/>
          </a:xfrm>
          <a:prstGeom prst="rect">
            <a:avLst/>
          </a:prstGeom>
          <a:noFill/>
        </p:spPr>
        <p:txBody>
          <a:bodyPr wrap="square">
            <a:spAutoFit/>
          </a:bodyPr>
          <a:lstStyle/>
          <a:p>
            <a:r>
              <a:rPr kumimoji="1" lang="en-US" altLang="en-US" b="1" dirty="0">
                <a:solidFill>
                  <a:srgbClr val="000000"/>
                </a:solidFill>
                <a:latin typeface="Microsoft YaHei" panose="020B0503020204020204" pitchFamily="34" charset="-122"/>
                <a:ea typeface="Microsoft YaHei" panose="020B0503020204020204" pitchFamily="34" charset="-122"/>
              </a:rPr>
              <a:t>Intra-layer mixing: </a:t>
            </a:r>
            <a:r>
              <a:rPr kumimoji="1" lang="en-US" altLang="en-US" dirty="0">
                <a:solidFill>
                  <a:srgbClr val="000000"/>
                </a:solidFill>
                <a:latin typeface="Microsoft YaHei" panose="020B0503020204020204" pitchFamily="34" charset="-122"/>
                <a:ea typeface="Microsoft YaHei" panose="020B0503020204020204" pitchFamily="34" charset="-122"/>
              </a:rPr>
              <a:t>A single layer can have both sparse attention and linear attention </a:t>
            </a:r>
          </a:p>
          <a:p>
            <a:r>
              <a:rPr kumimoji="1" lang="en-US" altLang="en-US" b="1" dirty="0">
                <a:solidFill>
                  <a:srgbClr val="000000"/>
                </a:solidFill>
                <a:latin typeface="Microsoft YaHei" panose="020B0503020204020204" pitchFamily="34" charset="-122"/>
                <a:ea typeface="Microsoft YaHei" panose="020B0503020204020204" pitchFamily="34" charset="-122"/>
              </a:rPr>
              <a:t>Example: </a:t>
            </a:r>
            <a:r>
              <a:rPr lang="en-US" altLang="zh-CN" sz="1800" dirty="0" err="1"/>
              <a:t>Hymba</a:t>
            </a:r>
            <a:endParaRPr kumimoji="1" lang="en-US" altLang="zh-CN" dirty="0">
              <a:solidFill>
                <a:srgbClr val="000000"/>
              </a:solidFill>
              <a:latin typeface="Microsoft YaHei" panose="020B0503020204020204" pitchFamily="34" charset="-122"/>
              <a:ea typeface="Microsoft YaHei" panose="020B0503020204020204" pitchFamily="34" charset="-122"/>
            </a:endParaRPr>
          </a:p>
        </p:txBody>
      </p:sp>
      <p:sp>
        <p:nvSpPr>
          <p:cNvPr id="32" name="TextBox 31">
            <a:extLst>
              <a:ext uri="{FF2B5EF4-FFF2-40B4-BE49-F238E27FC236}">
                <a16:creationId xmlns:a16="http://schemas.microsoft.com/office/drawing/2014/main" id="{DEEBBAEF-F34C-4E05-BE01-95AE5F3CEEA6}"/>
              </a:ext>
            </a:extLst>
          </p:cNvPr>
          <p:cNvSpPr txBox="1"/>
          <p:nvPr/>
        </p:nvSpPr>
        <p:spPr>
          <a:xfrm>
            <a:off x="1692202" y="2002529"/>
            <a:ext cx="3009382" cy="215444"/>
          </a:xfrm>
          <a:prstGeom prst="rect">
            <a:avLst/>
          </a:prstGeom>
          <a:noFill/>
        </p:spPr>
        <p:txBody>
          <a:bodyPr wrap="square" lIns="0" tIns="0" rIns="0" bIns="0" rtlCol="0">
            <a:spAutoFit/>
          </a:bodyPr>
          <a:lstStyle/>
          <a:p>
            <a:pPr algn="ctr"/>
            <a:r>
              <a:rPr kumimoji="1" lang="en-US" altLang="en-US" sz="800" b="1" dirty="0">
                <a:solidFill>
                  <a:srgbClr val="000000"/>
                </a:solidFill>
                <a:latin typeface="Microsoft YaHei" panose="020B0503020204020204" pitchFamily="34" charset="-122"/>
                <a:ea typeface="Microsoft YaHei" panose="020B0503020204020204" pitchFamily="34" charset="-122"/>
              </a:rPr>
              <a:t>Intra-layer mixing: MAG variant of Titans.</a:t>
            </a:r>
            <a:endParaRPr kumimoji="1" lang="zh-CN" altLang="en-US" sz="800" dirty="0">
              <a:solidFill>
                <a:srgbClr val="000000"/>
              </a:solidFill>
              <a:latin typeface="Microsoft YaHei" panose="020B0503020204020204" pitchFamily="34" charset="-122"/>
              <a:ea typeface="Microsoft YaHei" panose="020B0503020204020204" pitchFamily="34" charset="-122"/>
            </a:endParaRPr>
          </a:p>
        </p:txBody>
      </p:sp>
      <p:sp>
        <p:nvSpPr>
          <p:cNvPr id="33" name="TextBox 32">
            <a:extLst>
              <a:ext uri="{FF2B5EF4-FFF2-40B4-BE49-F238E27FC236}">
                <a16:creationId xmlns:a16="http://schemas.microsoft.com/office/drawing/2014/main" id="{7E90C631-4511-4EB3-8726-C60195F4FC01}"/>
              </a:ext>
            </a:extLst>
          </p:cNvPr>
          <p:cNvSpPr txBox="1"/>
          <p:nvPr/>
        </p:nvSpPr>
        <p:spPr>
          <a:xfrm>
            <a:off x="6411036" y="2729169"/>
            <a:ext cx="5361864" cy="1661993"/>
          </a:xfrm>
          <a:prstGeom prst="rect">
            <a:avLst/>
          </a:prstGeom>
          <a:noFill/>
        </p:spPr>
        <p:txBody>
          <a:bodyPr wrap="square" lIns="0" tIns="0" rIns="0" bIns="0" rtlCol="0">
            <a:spAutoFit/>
          </a:bodyPr>
          <a:lstStyle/>
          <a:p>
            <a:pPr marL="285750" indent="-285750">
              <a:buFont typeface="Arial" panose="020B0604020202020204" pitchFamily="34" charset="0"/>
              <a:buChar char="•"/>
            </a:pPr>
            <a:r>
              <a:rPr kumimoji="1" lang="en-US" altLang="en-US" dirty="0">
                <a:solidFill>
                  <a:srgbClr val="000000"/>
                </a:solidFill>
                <a:latin typeface="Microsoft YaHei" panose="020B0503020204020204" pitchFamily="34" charset="-122"/>
                <a:ea typeface="Microsoft YaHei" panose="020B0503020204020204" pitchFamily="34" charset="-122"/>
              </a:rPr>
              <a:t>A single layer can have both sparse attention and linear attention</a:t>
            </a:r>
          </a:p>
          <a:p>
            <a:pPr marL="285750" indent="-285750">
              <a:buFont typeface="Arial" panose="020B0604020202020204" pitchFamily="34" charset="0"/>
              <a:buChar char="•"/>
            </a:pPr>
            <a:endParaRPr kumimoji="1" lang="en-US" altLang="zh-CN" dirty="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en-US" altLang="zh-CN" dirty="0">
                <a:solidFill>
                  <a:srgbClr val="000000"/>
                </a:solidFill>
                <a:latin typeface="Microsoft YaHei" panose="020B0503020204020204" pitchFamily="34" charset="-122"/>
                <a:ea typeface="Microsoft YaHei" panose="020B0503020204020204" pitchFamily="34" charset="-122"/>
              </a:rPr>
              <a:t>Sliding window attention: Short-term memory</a:t>
            </a:r>
          </a:p>
          <a:p>
            <a:pPr marL="285750" indent="-285750">
              <a:buFont typeface="Arial" panose="020B0604020202020204" pitchFamily="34" charset="0"/>
              <a:buChar char="•"/>
            </a:pPr>
            <a:endParaRPr kumimoji="1" lang="en-US" altLang="zh-CN" dirty="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en-US" altLang="zh-CN" dirty="0">
                <a:solidFill>
                  <a:srgbClr val="000000"/>
                </a:solidFill>
                <a:latin typeface="Microsoft YaHei" panose="020B0503020204020204" pitchFamily="34" charset="-122"/>
                <a:ea typeface="Microsoft YaHei" panose="020B0503020204020204" pitchFamily="34" charset="-122"/>
              </a:rPr>
              <a:t>Neural memory module: Long-term memory</a:t>
            </a:r>
            <a:endParaRPr kumimoji="1" lang="en-US" dirty="0">
              <a:solidFill>
                <a:srgbClr val="000000"/>
              </a:solidFill>
              <a:latin typeface="Microsoft YaHei" panose="020B0503020204020204" pitchFamily="34" charset="-122"/>
              <a:ea typeface="Microsoft YaHei" panose="020B0503020204020204" pitchFamily="34" charset="-122"/>
            </a:endParaRPr>
          </a:p>
        </p:txBody>
      </p:sp>
      <p:sp>
        <p:nvSpPr>
          <p:cNvPr id="17" name="TextBox 16">
            <a:extLst>
              <a:ext uri="{FF2B5EF4-FFF2-40B4-BE49-F238E27FC236}">
                <a16:creationId xmlns:a16="http://schemas.microsoft.com/office/drawing/2014/main" id="{5751E102-CCDF-455B-BBD5-A606A0CB52A6}"/>
              </a:ext>
            </a:extLst>
          </p:cNvPr>
          <p:cNvSpPr txBox="1"/>
          <p:nvPr/>
        </p:nvSpPr>
        <p:spPr>
          <a:xfrm>
            <a:off x="4318000" y="6349524"/>
            <a:ext cx="3683000" cy="461665"/>
          </a:xfrm>
          <a:prstGeom prst="rect">
            <a:avLst/>
          </a:prstGeom>
          <a:noFill/>
        </p:spPr>
        <p:txBody>
          <a:bodyPr wrap="square">
            <a:spAutoFit/>
          </a:bodyPr>
          <a:lstStyle/>
          <a:p>
            <a:r>
              <a:rPr lang="en-US" sz="1000" i="1" dirty="0"/>
              <a:t>MiniMax01: </a:t>
            </a:r>
            <a:r>
              <a:rPr lang="en-US" sz="1000" i="1" dirty="0">
                <a:hlinkClick r:id="rId3">
                  <a:extLst>
                    <a:ext uri="{A12FA001-AC4F-418D-AE19-62706E023703}">
                      <ahyp:hlinkClr xmlns:ahyp="http://schemas.microsoft.com/office/drawing/2018/hyperlinkcolor" val="tx"/>
                    </a:ext>
                  </a:extLst>
                </a:hlinkClick>
              </a:rPr>
              <a:t>https://arxiv.org/pdf/2501.08313</a:t>
            </a:r>
            <a:endParaRPr lang="en-US" sz="1000" i="1" dirty="0"/>
          </a:p>
          <a:p>
            <a:r>
              <a:rPr lang="en-US" sz="1000" i="1" dirty="0"/>
              <a:t>Titans: https://arxiv.org/pdf/2501.00663</a:t>
            </a:r>
          </a:p>
        </p:txBody>
      </p:sp>
      <p:pic>
        <p:nvPicPr>
          <p:cNvPr id="16" name="Picture 15">
            <a:extLst>
              <a:ext uri="{FF2B5EF4-FFF2-40B4-BE49-F238E27FC236}">
                <a16:creationId xmlns:a16="http://schemas.microsoft.com/office/drawing/2014/main" id="{956127B6-6394-4E5A-9DC8-27B568CCEFF9}"/>
              </a:ext>
            </a:extLst>
          </p:cNvPr>
          <p:cNvPicPr>
            <a:picLocks noChangeAspect="1"/>
          </p:cNvPicPr>
          <p:nvPr/>
        </p:nvPicPr>
        <p:blipFill>
          <a:blip r:embed="rId4"/>
          <a:stretch>
            <a:fillRect/>
          </a:stretch>
        </p:blipFill>
        <p:spPr>
          <a:xfrm>
            <a:off x="100209" y="2186107"/>
            <a:ext cx="6193369" cy="3613766"/>
          </a:xfrm>
          <a:prstGeom prst="rect">
            <a:avLst/>
          </a:prstGeom>
        </p:spPr>
      </p:pic>
    </p:spTree>
    <p:extLst>
      <p:ext uri="{BB962C8B-B14F-4D97-AF65-F5344CB8AC3E}">
        <p14:creationId xmlns:p14="http://schemas.microsoft.com/office/powerpoint/2010/main" val="2337289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49D9BA-F1B7-4489-A514-6E24C25E68E8}"/>
              </a:ext>
            </a:extLst>
          </p:cNvPr>
          <p:cNvSpPr txBox="1"/>
          <p:nvPr/>
        </p:nvSpPr>
        <p:spPr>
          <a:xfrm>
            <a:off x="401723" y="317553"/>
            <a:ext cx="8946813" cy="430887"/>
          </a:xfrm>
          <a:prstGeom prst="rect">
            <a:avLst/>
          </a:prstGeom>
          <a:noFill/>
        </p:spPr>
        <p:txBody>
          <a:bodyPr wrap="square" lIns="0" tIns="0" rIns="0" bIns="0" rtlCol="0">
            <a:spAutoFit/>
          </a:bodyPr>
          <a:lstStyle/>
          <a:p>
            <a:pPr algn="l"/>
            <a:r>
              <a:rPr kumimoji="1" lang="en-US" altLang="zh-CN" sz="2800" b="1" dirty="0">
                <a:solidFill>
                  <a:srgbClr val="C00000"/>
                </a:solidFill>
                <a:latin typeface="Microsoft YaHei" panose="020B0503020204020204" pitchFamily="34" charset="-122"/>
                <a:ea typeface="Microsoft YaHei" panose="020B0503020204020204" pitchFamily="34" charset="-122"/>
              </a:rPr>
              <a:t>4. Summary of Efficient Attention Variants </a:t>
            </a:r>
          </a:p>
        </p:txBody>
      </p:sp>
      <p:pic>
        <p:nvPicPr>
          <p:cNvPr id="5" name="Picture 4">
            <a:extLst>
              <a:ext uri="{FF2B5EF4-FFF2-40B4-BE49-F238E27FC236}">
                <a16:creationId xmlns:a16="http://schemas.microsoft.com/office/drawing/2014/main" id="{3A435B3E-16E6-7278-E3CA-BA7672883E46}"/>
              </a:ext>
            </a:extLst>
          </p:cNvPr>
          <p:cNvPicPr>
            <a:picLocks noChangeAspect="1"/>
          </p:cNvPicPr>
          <p:nvPr/>
        </p:nvPicPr>
        <p:blipFill>
          <a:blip r:embed="rId3"/>
          <a:stretch>
            <a:fillRect/>
          </a:stretch>
        </p:blipFill>
        <p:spPr>
          <a:xfrm>
            <a:off x="0" y="1282498"/>
            <a:ext cx="12196763" cy="4406161"/>
          </a:xfrm>
          <a:prstGeom prst="rect">
            <a:avLst/>
          </a:prstGeom>
        </p:spPr>
      </p:pic>
    </p:spTree>
    <p:extLst>
      <p:ext uri="{BB962C8B-B14F-4D97-AF65-F5344CB8AC3E}">
        <p14:creationId xmlns:p14="http://schemas.microsoft.com/office/powerpoint/2010/main" val="1073760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49D9BA-F1B7-4489-A514-6E24C25E68E8}"/>
              </a:ext>
            </a:extLst>
          </p:cNvPr>
          <p:cNvSpPr txBox="1"/>
          <p:nvPr/>
        </p:nvSpPr>
        <p:spPr>
          <a:xfrm>
            <a:off x="401724" y="317553"/>
            <a:ext cx="7418500" cy="430887"/>
          </a:xfrm>
          <a:prstGeom prst="rect">
            <a:avLst/>
          </a:prstGeom>
          <a:noFill/>
        </p:spPr>
        <p:txBody>
          <a:bodyPr wrap="square" lIns="0" tIns="0" rIns="0" bIns="0" rtlCol="0">
            <a:spAutoFit/>
          </a:bodyPr>
          <a:lstStyle/>
          <a:p>
            <a:pPr algn="l"/>
            <a:r>
              <a:rPr kumimoji="1" lang="en-US" altLang="en-US" sz="2800" b="1" dirty="0">
                <a:solidFill>
                  <a:srgbClr val="C00000"/>
                </a:solidFill>
                <a:latin typeface="Microsoft YaHei" panose="020B0503020204020204" pitchFamily="34" charset="-122"/>
                <a:ea typeface="Microsoft YaHei" panose="020B0503020204020204" pitchFamily="34" charset="-122"/>
              </a:rPr>
              <a:t>Related Works in Huawei</a:t>
            </a:r>
          </a:p>
        </p:txBody>
      </p:sp>
      <p:pic>
        <p:nvPicPr>
          <p:cNvPr id="11" name="Picture 10">
            <a:extLst>
              <a:ext uri="{FF2B5EF4-FFF2-40B4-BE49-F238E27FC236}">
                <a16:creationId xmlns:a16="http://schemas.microsoft.com/office/drawing/2014/main" id="{44FADA09-42BB-2F4A-99B7-859F5D5AB5C9}"/>
              </a:ext>
            </a:extLst>
          </p:cNvPr>
          <p:cNvPicPr>
            <a:picLocks noChangeAspect="1"/>
          </p:cNvPicPr>
          <p:nvPr/>
        </p:nvPicPr>
        <p:blipFill>
          <a:blip r:embed="rId3"/>
          <a:stretch>
            <a:fillRect/>
          </a:stretch>
        </p:blipFill>
        <p:spPr>
          <a:xfrm>
            <a:off x="401724" y="1149234"/>
            <a:ext cx="5324471" cy="5046814"/>
          </a:xfrm>
          <a:prstGeom prst="rect">
            <a:avLst/>
          </a:prstGeom>
        </p:spPr>
      </p:pic>
      <p:pic>
        <p:nvPicPr>
          <p:cNvPr id="13" name="Picture 12">
            <a:extLst>
              <a:ext uri="{FF2B5EF4-FFF2-40B4-BE49-F238E27FC236}">
                <a16:creationId xmlns:a16="http://schemas.microsoft.com/office/drawing/2014/main" id="{699EC66D-E51F-2188-3366-AD6681359443}"/>
              </a:ext>
            </a:extLst>
          </p:cNvPr>
          <p:cNvPicPr>
            <a:picLocks noChangeAspect="1"/>
          </p:cNvPicPr>
          <p:nvPr/>
        </p:nvPicPr>
        <p:blipFill>
          <a:blip r:embed="rId4"/>
          <a:stretch>
            <a:fillRect/>
          </a:stretch>
        </p:blipFill>
        <p:spPr>
          <a:xfrm>
            <a:off x="6128372" y="948837"/>
            <a:ext cx="5666667" cy="5257143"/>
          </a:xfrm>
          <a:prstGeom prst="rect">
            <a:avLst/>
          </a:prstGeom>
        </p:spPr>
      </p:pic>
      <p:sp>
        <p:nvSpPr>
          <p:cNvPr id="2" name="文本框 1">
            <a:extLst>
              <a:ext uri="{FF2B5EF4-FFF2-40B4-BE49-F238E27FC236}">
                <a16:creationId xmlns:a16="http://schemas.microsoft.com/office/drawing/2014/main" id="{D6817CAC-42C6-B5C8-F4FD-FDE85D5DC408}"/>
              </a:ext>
            </a:extLst>
          </p:cNvPr>
          <p:cNvSpPr txBox="1"/>
          <p:nvPr/>
        </p:nvSpPr>
        <p:spPr>
          <a:xfrm>
            <a:off x="8655387" y="42490"/>
            <a:ext cx="3541376" cy="815608"/>
          </a:xfrm>
          <a:prstGeom prst="rect">
            <a:avLst/>
          </a:prstGeom>
          <a:noFill/>
        </p:spPr>
        <p:txBody>
          <a:bodyPr wrap="square" lIns="0" tIns="0" rIns="0" bIns="0" rtlCol="0">
            <a:spAutoFit/>
          </a:bodyPr>
          <a:lstStyle/>
          <a:p>
            <a:pPr algn="l">
              <a:lnSpc>
                <a:spcPts val="3440"/>
              </a:lnSpc>
            </a:pPr>
            <a:r>
              <a:rPr kumimoji="1" lang="en-US" altLang="zh-CN" b="1" dirty="0">
                <a:solidFill>
                  <a:srgbClr val="C00000"/>
                </a:solidFill>
                <a:ea typeface="Microsoft YaHei" panose="020B0503020204020204" pitchFamily="34" charset="-122"/>
                <a:cs typeface="Arial" panose="020B0604020202020204" pitchFamily="34" charset="0"/>
              </a:rPr>
              <a:t>Openings (Intern &amp; Full-time): zeng.wenqi@huawei.com</a:t>
            </a:r>
            <a:endParaRPr kumimoji="1" lang="zh-CN" altLang="en-US" b="1" dirty="0" err="1">
              <a:solidFill>
                <a:srgbClr val="C00000"/>
              </a:solidFill>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815191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02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206F3-7ED1-434A-9EB8-17A89BE54D2D}"/>
              </a:ext>
            </a:extLst>
          </p:cNvPr>
          <p:cNvSpPr txBox="1"/>
          <p:nvPr/>
        </p:nvSpPr>
        <p:spPr>
          <a:xfrm>
            <a:off x="811923" y="456875"/>
            <a:ext cx="10153734" cy="369332"/>
          </a:xfrm>
          <a:prstGeom prst="rect">
            <a:avLst/>
          </a:prstGeom>
          <a:noFill/>
        </p:spPr>
        <p:txBody>
          <a:bodyPr wrap="square" lIns="0" tIns="0" rIns="0" bIns="0" rtlCol="0">
            <a:spAutoFit/>
          </a:bodyPr>
          <a:lstStyle/>
          <a:p>
            <a:pPr marL="11113" indent="0">
              <a:buNone/>
            </a:pPr>
            <a:r>
              <a:rPr kumimoji="1" lang="en-US" altLang="zh-CN" sz="2400" b="1" dirty="0">
                <a:solidFill>
                  <a:srgbClr val="C00000"/>
                </a:solidFill>
                <a:latin typeface="Microsoft YaHei" panose="020B0503020204020204" pitchFamily="34" charset="-122"/>
                <a:ea typeface="Microsoft YaHei" panose="020B0503020204020204" pitchFamily="34" charset="-122"/>
              </a:rPr>
              <a:t>Why we need new Architecture for LLM</a:t>
            </a:r>
            <a:endParaRPr kumimoji="1" lang="en-US" sz="2400" b="1" dirty="0">
              <a:solidFill>
                <a:srgbClr val="C0000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B7999391-52F3-7F48-47CD-CF0A70420A5D}"/>
              </a:ext>
            </a:extLst>
          </p:cNvPr>
          <p:cNvSpPr txBox="1"/>
          <p:nvPr/>
        </p:nvSpPr>
        <p:spPr>
          <a:xfrm>
            <a:off x="1051063" y="6043523"/>
            <a:ext cx="3242641" cy="230832"/>
          </a:xfrm>
          <a:prstGeom prst="rect">
            <a:avLst/>
          </a:prstGeom>
          <a:noFill/>
        </p:spPr>
        <p:txBody>
          <a:bodyPr wrap="square">
            <a:spAutoFit/>
          </a:bodyPr>
          <a:lstStyle/>
          <a:p>
            <a:r>
              <a:rPr lang="en-US" sz="900" i="1" dirty="0"/>
              <a:t>https://www.youtube.com/watch?v=1yvBqasHLZs</a:t>
            </a:r>
          </a:p>
        </p:txBody>
      </p:sp>
      <p:sp>
        <p:nvSpPr>
          <p:cNvPr id="8" name="Rectangle 2">
            <a:extLst>
              <a:ext uri="{FF2B5EF4-FFF2-40B4-BE49-F238E27FC236}">
                <a16:creationId xmlns:a16="http://schemas.microsoft.com/office/drawing/2014/main" id="{C3813668-EDAD-E396-F59D-7BBB77FFFB7E}"/>
              </a:ext>
            </a:extLst>
          </p:cNvPr>
          <p:cNvSpPr>
            <a:spLocks noChangeArrowheads="1"/>
          </p:cNvSpPr>
          <p:nvPr/>
        </p:nvSpPr>
        <p:spPr bwMode="auto">
          <a:xfrm>
            <a:off x="6909312" y="1376186"/>
            <a:ext cx="513028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Training Scaling Hits a Wall</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Marginal returns from data and compute are diminishing.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Test-Time Scaling Emerges</a:t>
            </a:r>
            <a:endParaRPr lang="en-US" altLang="en-US" dirty="0">
              <a:latin typeface="Arial" panose="020B0604020202020204" pitchFamily="34" charset="0"/>
            </a:endParaRP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Amplifies the Transformer's core efficiency problems.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The Need for New Architectures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Must solve both training and test-time challenges simultaneously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B0D008BE-D5A5-A9FE-3ED9-738154464A62}"/>
              </a:ext>
            </a:extLst>
          </p:cNvPr>
          <p:cNvPicPr>
            <a:picLocks noChangeAspect="1"/>
          </p:cNvPicPr>
          <p:nvPr/>
        </p:nvPicPr>
        <p:blipFill>
          <a:blip r:embed="rId3"/>
          <a:stretch>
            <a:fillRect/>
          </a:stretch>
        </p:blipFill>
        <p:spPr>
          <a:xfrm>
            <a:off x="550383" y="1376186"/>
            <a:ext cx="6020978" cy="4412831"/>
          </a:xfrm>
          <a:prstGeom prst="rect">
            <a:avLst/>
          </a:prstGeom>
        </p:spPr>
      </p:pic>
    </p:spTree>
    <p:extLst>
      <p:ext uri="{BB962C8B-B14F-4D97-AF65-F5344CB8AC3E}">
        <p14:creationId xmlns:p14="http://schemas.microsoft.com/office/powerpoint/2010/main" val="82371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206F3-7ED1-434A-9EB8-17A89BE54D2D}"/>
              </a:ext>
            </a:extLst>
          </p:cNvPr>
          <p:cNvSpPr txBox="1"/>
          <p:nvPr/>
        </p:nvSpPr>
        <p:spPr>
          <a:xfrm>
            <a:off x="401724" y="317553"/>
            <a:ext cx="12563162" cy="738664"/>
          </a:xfrm>
          <a:prstGeom prst="rect">
            <a:avLst/>
          </a:prstGeom>
          <a:noFill/>
        </p:spPr>
        <p:txBody>
          <a:bodyPr wrap="square" lIns="0" tIns="0" rIns="0" bIns="0" rtlCol="0">
            <a:spAutoFit/>
          </a:bodyPr>
          <a:lstStyle/>
          <a:p>
            <a:r>
              <a:rPr kumimoji="1" lang="en-US" altLang="zh-CN" sz="2400" b="1" dirty="0">
                <a:solidFill>
                  <a:srgbClr val="C00000"/>
                </a:solidFill>
                <a:latin typeface="Microsoft YaHei" panose="020B0503020204020204" pitchFamily="34" charset="-122"/>
                <a:ea typeface="Microsoft YaHei" panose="020B0503020204020204" pitchFamily="34" charset="-122"/>
              </a:rPr>
              <a:t>Behind LLM: Transformer Architecture</a:t>
            </a:r>
          </a:p>
          <a:p>
            <a:pPr algn="l"/>
            <a:endParaRPr kumimoji="1" lang="en-US" altLang="zh-CN" sz="2400" b="1" dirty="0">
              <a:solidFill>
                <a:srgbClr val="C00000"/>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929FB5C-D4EC-440E-BCDB-C19682F9E731}"/>
                  </a:ext>
                </a:extLst>
              </p:cNvPr>
              <p:cNvSpPr txBox="1"/>
              <p:nvPr/>
            </p:nvSpPr>
            <p:spPr>
              <a:xfrm>
                <a:off x="5458506" y="1920938"/>
                <a:ext cx="6261644" cy="2339102"/>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kumimoji="1" lang="en-US" altLang="en-US" sz="2000" dirty="0">
                    <a:solidFill>
                      <a:srgbClr val="000000"/>
                    </a:solidFill>
                    <a:latin typeface="Microsoft YaHei" panose="020B0503020204020204" pitchFamily="34" charset="-122"/>
                    <a:ea typeface="Microsoft YaHei" panose="020B0503020204020204" pitchFamily="34" charset="-122"/>
                  </a:rPr>
                  <a:t>Training: quadratic time complexity </a:t>
                </a:r>
                <a14:m>
                  <m:oMath xmlns:m="http://schemas.openxmlformats.org/officeDocument/2006/math">
                    <m:r>
                      <m:rPr>
                        <m:sty m:val="p"/>
                      </m:rPr>
                      <a:rPr kumimoji="1" lang="en-US" altLang="zh-CN" sz="2000" smtClean="0">
                        <a:solidFill>
                          <a:schemeClr val="accent1"/>
                        </a:solidFill>
                        <a:latin typeface="Cambria Math" panose="02040503050406030204" pitchFamily="18" charset="0"/>
                        <a:ea typeface="Microsoft YaHei" panose="020B0503020204020204" pitchFamily="34" charset="-122"/>
                      </a:rPr>
                      <m:t>O</m:t>
                    </m:r>
                    <m:r>
                      <a:rPr kumimoji="1" lang="en-US" altLang="zh-CN" sz="2000" smtClean="0">
                        <a:solidFill>
                          <a:schemeClr val="accent1"/>
                        </a:solidFill>
                        <a:latin typeface="Cambria Math" panose="02040503050406030204" pitchFamily="18" charset="0"/>
                        <a:ea typeface="Microsoft YaHei" panose="020B0503020204020204" pitchFamily="34" charset="-122"/>
                      </a:rPr>
                      <m:t>(</m:t>
                    </m:r>
                    <m:sSup>
                      <m:sSupPr>
                        <m:ctrlPr>
                          <a:rPr kumimoji="1" lang="en-US" altLang="zh-CN" sz="2000" i="1">
                            <a:solidFill>
                              <a:schemeClr val="accent1"/>
                            </a:solidFill>
                            <a:latin typeface="Cambria Math" panose="02040503050406030204" pitchFamily="18" charset="0"/>
                            <a:ea typeface="Microsoft YaHei" panose="020B0503020204020204" pitchFamily="34" charset="-122"/>
                          </a:rPr>
                        </m:ctrlPr>
                      </m:sSupPr>
                      <m:e>
                        <m:r>
                          <m:rPr>
                            <m:sty m:val="p"/>
                          </m:rPr>
                          <a:rPr kumimoji="1" lang="en-US" altLang="zh-CN" sz="2000">
                            <a:solidFill>
                              <a:schemeClr val="accent1"/>
                            </a:solidFill>
                            <a:latin typeface="Cambria Math" panose="02040503050406030204" pitchFamily="18" charset="0"/>
                            <a:ea typeface="Microsoft YaHei" panose="020B0503020204020204" pitchFamily="34" charset="-122"/>
                          </a:rPr>
                          <m:t>L</m:t>
                        </m:r>
                      </m:e>
                      <m:sup>
                        <m:r>
                          <a:rPr kumimoji="1" lang="en-US" altLang="zh-CN" sz="2000">
                            <a:solidFill>
                              <a:schemeClr val="accent1"/>
                            </a:solidFill>
                            <a:latin typeface="Cambria Math" panose="02040503050406030204" pitchFamily="18" charset="0"/>
                            <a:ea typeface="Microsoft YaHei" panose="020B0503020204020204" pitchFamily="34" charset="-122"/>
                          </a:rPr>
                          <m:t>2</m:t>
                        </m:r>
                      </m:sup>
                    </m:sSup>
                    <m:r>
                      <a:rPr kumimoji="1" lang="en-US" altLang="zh-CN" sz="2000">
                        <a:solidFill>
                          <a:schemeClr val="accent1"/>
                        </a:solidFill>
                        <a:latin typeface="Cambria Math" panose="02040503050406030204" pitchFamily="18" charset="0"/>
                        <a:ea typeface="Microsoft YaHei" panose="020B0503020204020204" pitchFamily="34" charset="-122"/>
                      </a:rPr>
                      <m:t>)</m:t>
                    </m:r>
                    <m:r>
                      <a:rPr kumimoji="1" lang="en-US" altLang="zh-CN" sz="2000" i="1">
                        <a:solidFill>
                          <a:schemeClr val="accent1"/>
                        </a:solidFill>
                        <a:latin typeface="Cambria Math" panose="02040503050406030204" pitchFamily="18" charset="0"/>
                        <a:ea typeface="Microsoft YaHei" panose="020B0503020204020204" pitchFamily="34" charset="-122"/>
                      </a:rPr>
                      <m:t> </m:t>
                    </m:r>
                  </m:oMath>
                </a14:m>
                <a:endParaRPr kumimoji="1" lang="en-US" altLang="en-US" sz="2000" dirty="0">
                  <a:solidFill>
                    <a:srgbClr val="000000"/>
                  </a:solidFill>
                  <a:latin typeface="Microsoft YaHei" panose="020B0503020204020204" pitchFamily="34" charset="-122"/>
                  <a:ea typeface="Microsoft YaHei" panose="020B0503020204020204" pitchFamily="34" charset="-122"/>
                </a:endParaRPr>
              </a:p>
              <a:p>
                <a:pPr marL="800140" lvl="1" indent="-342900">
                  <a:buFont typeface="Arial" panose="020B0604020202020204" pitchFamily="34" charset="0"/>
                  <a:buChar char="•"/>
                </a:pPr>
                <a:r>
                  <a:rPr kumimoji="1" lang="en-US" altLang="zh-CN" sz="2000" dirty="0">
                    <a:solidFill>
                      <a:srgbClr val="000000"/>
                    </a:solidFill>
                    <a:latin typeface="Microsoft YaHei" panose="020B0503020204020204" pitchFamily="34" charset="-122"/>
                    <a:ea typeface="Microsoft YaHei" panose="020B0503020204020204" pitchFamily="34" charset="-122"/>
                  </a:rPr>
                  <a:t>Expensive for long sequence modeling (e.g., video or DNA modeling)s</a:t>
                </a:r>
              </a:p>
              <a:p>
                <a:pPr marL="800140" lvl="1" indent="-342900">
                  <a:buFont typeface="Arial" panose="020B0604020202020204" pitchFamily="34" charset="0"/>
                  <a:buChar char="•"/>
                </a:pPr>
                <a:endParaRPr kumimoji="1" lang="en-US" altLang="zh-CN" sz="2000" dirty="0">
                  <a:solidFill>
                    <a:srgbClr val="000000"/>
                  </a:solidFill>
                  <a:latin typeface="Microsoft YaHei" panose="020B0503020204020204" pitchFamily="34" charset="-122"/>
                  <a:ea typeface="Microsoft YaHei" panose="020B0503020204020204" pitchFamily="34" charset="-122"/>
                </a:endParaRPr>
              </a:p>
              <a:p>
                <a:pPr marL="342900" indent="-342900" algn="l">
                  <a:buFont typeface="Arial" panose="020B0604020202020204" pitchFamily="34" charset="0"/>
                  <a:buChar char="•"/>
                </a:pPr>
                <a:r>
                  <a:rPr kumimoji="1" lang="en-US" altLang="zh-CN" sz="2000" dirty="0">
                    <a:solidFill>
                      <a:srgbClr val="000000"/>
                    </a:solidFill>
                    <a:latin typeface="Microsoft YaHei" panose="020B0503020204020204" pitchFamily="34" charset="-122"/>
                    <a:ea typeface="Microsoft YaHei" panose="020B0503020204020204" pitchFamily="34" charset="-122"/>
                  </a:rPr>
                  <a:t>Inference: Linear memory complexity </a:t>
                </a:r>
                <a14:m>
                  <m:oMath xmlns:m="http://schemas.openxmlformats.org/officeDocument/2006/math">
                    <m:r>
                      <m:rPr>
                        <m:sty m:val="p"/>
                      </m:rPr>
                      <a:rPr kumimoji="1" lang="en-US" altLang="zh-CN" sz="2000" smtClean="0">
                        <a:solidFill>
                          <a:schemeClr val="accent1"/>
                        </a:solidFill>
                        <a:latin typeface="Cambria Math" panose="02040503050406030204" pitchFamily="18" charset="0"/>
                        <a:ea typeface="Microsoft YaHei" panose="020B0503020204020204" pitchFamily="34" charset="-122"/>
                      </a:rPr>
                      <m:t>O</m:t>
                    </m:r>
                    <m:r>
                      <a:rPr kumimoji="1" lang="en-US" altLang="zh-CN" sz="2000" smtClean="0">
                        <a:solidFill>
                          <a:schemeClr val="accent1"/>
                        </a:solidFill>
                        <a:latin typeface="Cambria Math" panose="02040503050406030204" pitchFamily="18" charset="0"/>
                        <a:ea typeface="Microsoft YaHei" panose="020B0503020204020204" pitchFamily="34" charset="-122"/>
                      </a:rPr>
                      <m:t>(</m:t>
                    </m:r>
                    <m:r>
                      <a:rPr kumimoji="1" lang="en-US" altLang="zh-CN" sz="2000" i="1">
                        <a:solidFill>
                          <a:schemeClr val="accent1"/>
                        </a:solidFill>
                        <a:latin typeface="Cambria Math" panose="02040503050406030204" pitchFamily="18" charset="0"/>
                        <a:ea typeface="Microsoft YaHei" panose="020B0503020204020204" pitchFamily="34" charset="-122"/>
                      </a:rPr>
                      <m:t>𝐿</m:t>
                    </m:r>
                    <m:r>
                      <a:rPr kumimoji="1" lang="en-US" altLang="zh-CN" sz="2000">
                        <a:solidFill>
                          <a:schemeClr val="accent1"/>
                        </a:solidFill>
                        <a:latin typeface="Cambria Math" panose="02040503050406030204" pitchFamily="18" charset="0"/>
                        <a:ea typeface="Microsoft YaHei" panose="020B0503020204020204" pitchFamily="34" charset="-122"/>
                      </a:rPr>
                      <m:t>)</m:t>
                    </m:r>
                  </m:oMath>
                </a14:m>
                <a:endParaRPr kumimoji="1" lang="en-US" altLang="zh-CN" sz="2000" dirty="0">
                  <a:solidFill>
                    <a:srgbClr val="000000"/>
                  </a:solidFill>
                  <a:latin typeface="Microsoft YaHei" panose="020B0503020204020204" pitchFamily="34" charset="-122"/>
                  <a:ea typeface="Microsoft YaHei" panose="020B0503020204020204" pitchFamily="34" charset="-122"/>
                </a:endParaRPr>
              </a:p>
              <a:p>
                <a:pPr marL="800140" lvl="1" indent="-342900">
                  <a:buFont typeface="Arial" panose="020B0604020202020204" pitchFamily="34" charset="0"/>
                  <a:buChar char="•"/>
                </a:pPr>
                <a:r>
                  <a:rPr kumimoji="1" lang="en-US" altLang="zh-CN" sz="2000" dirty="0">
                    <a:solidFill>
                      <a:srgbClr val="000000"/>
                    </a:solidFill>
                    <a:latin typeface="Microsoft YaHei" panose="020B0503020204020204" pitchFamily="34" charset="-122"/>
                    <a:ea typeface="Microsoft YaHei" panose="020B0503020204020204" pitchFamily="34" charset="-122"/>
                  </a:rPr>
                  <a:t>requires storing KV cache for each token</a:t>
                </a:r>
              </a:p>
              <a:p>
                <a:pPr marL="800140" lvl="1" indent="-342900">
                  <a:buFont typeface="Arial" panose="020B0604020202020204" pitchFamily="34" charset="0"/>
                  <a:buChar char="•"/>
                </a:pPr>
                <a:r>
                  <a:rPr kumimoji="1" lang="en-US" altLang="zh-CN" sz="2000" dirty="0">
                    <a:solidFill>
                      <a:srgbClr val="000000"/>
                    </a:solidFill>
                    <a:latin typeface="Microsoft YaHei" panose="020B0503020204020204" pitchFamily="34" charset="-122"/>
                    <a:ea typeface="Microsoft YaHei" panose="020B0503020204020204" pitchFamily="34" charset="-122"/>
                  </a:rPr>
                  <a:t>High memory burdens</a:t>
                </a:r>
                <a:endParaRPr kumimoji="1" lang="zh-CN" altLang="en-US" sz="2000" dirty="0">
                  <a:solidFill>
                    <a:srgbClr val="000000"/>
                  </a:solidFill>
                  <a:latin typeface="Microsoft YaHei" panose="020B0503020204020204" pitchFamily="34" charset="-122"/>
                  <a:ea typeface="Microsoft YaHei" panose="020B0503020204020204" pitchFamily="34" charset="-122"/>
                </a:endParaRPr>
              </a:p>
              <a:p>
                <a:pPr marL="628690" lvl="1" indent="-171450">
                  <a:buFont typeface="Wingdings" panose="05000000000000000000" pitchFamily="2" charset="2"/>
                  <a:buChar char="Ø"/>
                </a:pPr>
                <a:endParaRPr kumimoji="1" lang="en-US" altLang="zh-CN" sz="1200" dirty="0">
                  <a:solidFill>
                    <a:srgbClr val="000000"/>
                  </a:solidFill>
                  <a:latin typeface="Microsoft YaHei" panose="020B0503020204020204" pitchFamily="34" charset="-122"/>
                  <a:ea typeface="Microsoft YaHei" panose="020B0503020204020204" pitchFamily="34" charset="-122"/>
                </a:endParaRPr>
              </a:p>
            </p:txBody>
          </p:sp>
        </mc:Choice>
        <mc:Fallback xmlns="">
          <p:sp>
            <p:nvSpPr>
              <p:cNvPr id="3" name="TextBox 2">
                <a:extLst>
                  <a:ext uri="{FF2B5EF4-FFF2-40B4-BE49-F238E27FC236}">
                    <a16:creationId xmlns:a16="http://schemas.microsoft.com/office/drawing/2014/main" id="{4929FB5C-D4EC-440E-BCDB-C19682F9E731}"/>
                  </a:ext>
                </a:extLst>
              </p:cNvPr>
              <p:cNvSpPr txBox="1">
                <a:spLocks noRot="1" noChangeAspect="1" noMove="1" noResize="1" noEditPoints="1" noAdjustHandles="1" noChangeArrowheads="1" noChangeShapeType="1" noTextEdit="1"/>
              </p:cNvSpPr>
              <p:nvPr/>
            </p:nvSpPr>
            <p:spPr>
              <a:xfrm>
                <a:off x="5458506" y="1920938"/>
                <a:ext cx="6261644" cy="2339102"/>
              </a:xfrm>
              <a:prstGeom prst="rect">
                <a:avLst/>
              </a:prstGeom>
              <a:blipFill>
                <a:blip r:embed="rId3"/>
                <a:stretch>
                  <a:fillRect l="-2222" t="-3784" r="-1818"/>
                </a:stretch>
              </a:blipFill>
            </p:spPr>
            <p:txBody>
              <a:bodyPr/>
              <a:lstStyle/>
              <a:p>
                <a:r>
                  <a:rPr lang="zh-CN" altLang="en-US">
                    <a:noFill/>
                  </a:rPr>
                  <a:t> </a:t>
                </a:r>
              </a:p>
            </p:txBody>
          </p:sp>
        </mc:Fallback>
      </mc:AlternateContent>
      <p:pic>
        <p:nvPicPr>
          <p:cNvPr id="2" name="Picture 1">
            <a:extLst>
              <a:ext uri="{FF2B5EF4-FFF2-40B4-BE49-F238E27FC236}">
                <a16:creationId xmlns:a16="http://schemas.microsoft.com/office/drawing/2014/main" id="{290B947B-B168-4DA2-98A8-7FCE8946F0C2}"/>
              </a:ext>
            </a:extLst>
          </p:cNvPr>
          <p:cNvPicPr>
            <a:picLocks noChangeAspect="1"/>
          </p:cNvPicPr>
          <p:nvPr/>
        </p:nvPicPr>
        <p:blipFill>
          <a:blip r:embed="rId4"/>
          <a:stretch>
            <a:fillRect/>
          </a:stretch>
        </p:blipFill>
        <p:spPr>
          <a:xfrm>
            <a:off x="476613" y="1098129"/>
            <a:ext cx="4188111" cy="5294670"/>
          </a:xfrm>
          <a:prstGeom prst="rect">
            <a:avLst/>
          </a:prstGeom>
        </p:spPr>
      </p:pic>
    </p:spTree>
    <p:extLst>
      <p:ext uri="{BB962C8B-B14F-4D97-AF65-F5344CB8AC3E}">
        <p14:creationId xmlns:p14="http://schemas.microsoft.com/office/powerpoint/2010/main" val="286311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206F3-7ED1-434A-9EB8-17A89BE54D2D}"/>
              </a:ext>
            </a:extLst>
          </p:cNvPr>
          <p:cNvSpPr txBox="1"/>
          <p:nvPr/>
        </p:nvSpPr>
        <p:spPr>
          <a:xfrm>
            <a:off x="401724" y="317553"/>
            <a:ext cx="6424456" cy="369332"/>
          </a:xfrm>
          <a:prstGeom prst="rect">
            <a:avLst/>
          </a:prstGeom>
          <a:noFill/>
        </p:spPr>
        <p:txBody>
          <a:bodyPr wrap="square" lIns="0" tIns="0" rIns="0" bIns="0" rtlCol="0">
            <a:spAutoFit/>
          </a:bodyPr>
          <a:lstStyle/>
          <a:p>
            <a:r>
              <a:rPr kumimoji="1" lang="en-US" altLang="zh-CN" sz="2400" b="1" dirty="0">
                <a:solidFill>
                  <a:srgbClr val="C00000"/>
                </a:solidFill>
                <a:latin typeface="Microsoft YaHei" panose="020B0503020204020204" pitchFamily="34" charset="-122"/>
                <a:ea typeface="Microsoft YaHei" panose="020B0503020204020204" pitchFamily="34" charset="-122"/>
              </a:rPr>
              <a:t>Behind LLM: Transformer Architecture</a:t>
            </a:r>
          </a:p>
        </p:txBody>
      </p:sp>
      <p:pic>
        <p:nvPicPr>
          <p:cNvPr id="2" name="Picture 1">
            <a:extLst>
              <a:ext uri="{FF2B5EF4-FFF2-40B4-BE49-F238E27FC236}">
                <a16:creationId xmlns:a16="http://schemas.microsoft.com/office/drawing/2014/main" id="{290B947B-B168-4DA2-98A8-7FCE8946F0C2}"/>
              </a:ext>
            </a:extLst>
          </p:cNvPr>
          <p:cNvPicPr>
            <a:picLocks noChangeAspect="1"/>
          </p:cNvPicPr>
          <p:nvPr/>
        </p:nvPicPr>
        <p:blipFill>
          <a:blip r:embed="rId3"/>
          <a:stretch>
            <a:fillRect/>
          </a:stretch>
        </p:blipFill>
        <p:spPr>
          <a:xfrm>
            <a:off x="767176" y="1687814"/>
            <a:ext cx="2947494" cy="3726264"/>
          </a:xfrm>
          <a:prstGeom prst="rect">
            <a:avLst/>
          </a:prstGeom>
        </p:spPr>
      </p:pic>
      <p:sp>
        <p:nvSpPr>
          <p:cNvPr id="71" name="TextBox 70">
            <a:extLst>
              <a:ext uri="{FF2B5EF4-FFF2-40B4-BE49-F238E27FC236}">
                <a16:creationId xmlns:a16="http://schemas.microsoft.com/office/drawing/2014/main" id="{A87B816B-4514-4A3B-BB30-1DF8D934D328}"/>
              </a:ext>
            </a:extLst>
          </p:cNvPr>
          <p:cNvSpPr txBox="1"/>
          <p:nvPr/>
        </p:nvSpPr>
        <p:spPr>
          <a:xfrm>
            <a:off x="1448165" y="1307261"/>
            <a:ext cx="1688123" cy="153888"/>
          </a:xfrm>
          <a:prstGeom prst="rect">
            <a:avLst/>
          </a:prstGeom>
          <a:noFill/>
        </p:spPr>
        <p:txBody>
          <a:bodyPr wrap="square" lIns="0" tIns="0" rIns="0" bIns="0" rtlCol="0">
            <a:spAutoFit/>
          </a:bodyPr>
          <a:lstStyle/>
          <a:p>
            <a:pPr algn="l"/>
            <a:r>
              <a:rPr kumimoji="1" lang="en-US" altLang="zh-CN" sz="1000" b="1" dirty="0">
                <a:solidFill>
                  <a:srgbClr val="000000"/>
                </a:solidFill>
                <a:latin typeface="Microsoft YaHei" panose="020B0503020204020204" pitchFamily="34" charset="-122"/>
                <a:ea typeface="Microsoft YaHei" panose="020B0503020204020204" pitchFamily="34" charset="-122"/>
              </a:rPr>
              <a:t>Transformer Architecture</a:t>
            </a:r>
          </a:p>
        </p:txBody>
      </p: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DFBB51E7-D731-4711-81A8-BC929E0CA578}"/>
                  </a:ext>
                </a:extLst>
              </p:cNvPr>
              <p:cNvSpPr txBox="1"/>
              <p:nvPr/>
            </p:nvSpPr>
            <p:spPr>
              <a:xfrm>
                <a:off x="1160098" y="5599582"/>
                <a:ext cx="2558993" cy="369332"/>
              </a:xfrm>
              <a:prstGeom prst="rect">
                <a:avLst/>
              </a:prstGeom>
              <a:noFill/>
            </p:spPr>
            <p:txBody>
              <a:bodyPr wrap="square" lIns="0" tIns="0" rIns="0" bIns="0" rtlCol="0">
                <a:spAutoFit/>
              </a:bodyPr>
              <a:lstStyle/>
              <a:p>
                <a:pPr algn="l"/>
                <a:r>
                  <a:rPr kumimoji="1" lang="en-US" altLang="zh-CN" sz="1200" dirty="0">
                    <a:solidFill>
                      <a:srgbClr val="000000"/>
                    </a:solidFill>
                    <a:latin typeface="Microsoft YaHei" panose="020B0503020204020204" pitchFamily="34" charset="-122"/>
                    <a:ea typeface="Microsoft YaHei" panose="020B0503020204020204" pitchFamily="34" charset="-122"/>
                  </a:rPr>
                  <a:t>Transformer: </a:t>
                </a:r>
                <a14:m>
                  <m:oMath xmlns:m="http://schemas.openxmlformats.org/officeDocument/2006/math">
                    <m:sSup>
                      <m:sSupPr>
                        <m:ctrlPr>
                          <a:rPr kumimoji="1" lang="en-US" altLang="zh-CN" sz="1200" i="1">
                            <a:solidFill>
                              <a:srgbClr val="000000"/>
                            </a:solidFill>
                            <a:latin typeface="Cambria Math" panose="02040503050406030204" pitchFamily="18" charset="0"/>
                            <a:ea typeface="Microsoft YaHei" panose="020B0503020204020204" pitchFamily="34" charset="-122"/>
                          </a:rPr>
                        </m:ctrlPr>
                      </m:sSupPr>
                      <m:e>
                        <m:r>
                          <a:rPr kumimoji="1" lang="en-US" altLang="zh-CN" sz="1200" b="0" i="0" smtClean="0">
                            <a:solidFill>
                              <a:srgbClr val="000000"/>
                            </a:solidFill>
                            <a:latin typeface="Cambria Math" panose="02040503050406030204" pitchFamily="18" charset="0"/>
                            <a:ea typeface="Microsoft YaHei" panose="020B0503020204020204" pitchFamily="34" charset="-122"/>
                          </a:rPr>
                          <m:t> </m:t>
                        </m:r>
                        <m:r>
                          <a:rPr kumimoji="1" lang="en-US" altLang="zh-CN" sz="1200" b="0">
                            <a:solidFill>
                              <a:srgbClr val="000000"/>
                            </a:solidFill>
                            <a:latin typeface="Cambria Math" panose="02040503050406030204" pitchFamily="18" charset="0"/>
                            <a:ea typeface="Microsoft YaHei" panose="020B0503020204020204" pitchFamily="34" charset="-122"/>
                          </a:rPr>
                          <m:t>ℝ</m:t>
                        </m:r>
                      </m:e>
                      <m:sup>
                        <m:r>
                          <a:rPr kumimoji="1" lang="en-US" altLang="zh-CN" sz="1200" b="0" i="1">
                            <a:solidFill>
                              <a:srgbClr val="000000"/>
                            </a:solidFill>
                            <a:latin typeface="Cambria Math" panose="02040503050406030204" pitchFamily="18" charset="0"/>
                            <a:ea typeface="Microsoft YaHei" panose="020B0503020204020204" pitchFamily="34" charset="-122"/>
                          </a:rPr>
                          <m:t>𝐿</m:t>
                        </m:r>
                      </m:sup>
                    </m:sSup>
                    <m:r>
                      <a:rPr kumimoji="1" lang="en-US" altLang="zh-CN" sz="1200" b="0">
                        <a:solidFill>
                          <a:srgbClr val="000000"/>
                        </a:solidFill>
                        <a:latin typeface="Cambria Math" panose="02040503050406030204" pitchFamily="18" charset="0"/>
                        <a:ea typeface="Microsoft YaHei" panose="020B0503020204020204" pitchFamily="34" charset="-122"/>
                      </a:rPr>
                      <m:t>→</m:t>
                    </m:r>
                    <m:sSup>
                      <m:sSupPr>
                        <m:ctrlPr>
                          <a:rPr kumimoji="1" lang="en-US" altLang="zh-CN" sz="1200" i="1">
                            <a:solidFill>
                              <a:srgbClr val="000000"/>
                            </a:solidFill>
                            <a:latin typeface="Cambria Math" panose="02040503050406030204" pitchFamily="18" charset="0"/>
                            <a:ea typeface="Microsoft YaHei" panose="020B0503020204020204" pitchFamily="34" charset="-122"/>
                          </a:rPr>
                        </m:ctrlPr>
                      </m:sSupPr>
                      <m:e>
                        <m:r>
                          <a:rPr kumimoji="1" lang="en-US" altLang="zh-CN" sz="1200" b="0">
                            <a:solidFill>
                              <a:srgbClr val="000000"/>
                            </a:solidFill>
                            <a:latin typeface="Cambria Math" panose="02040503050406030204" pitchFamily="18" charset="0"/>
                            <a:ea typeface="Microsoft YaHei" panose="020B0503020204020204" pitchFamily="34" charset="-122"/>
                          </a:rPr>
                          <m:t>ℝ</m:t>
                        </m:r>
                      </m:e>
                      <m:sup>
                        <m:r>
                          <a:rPr kumimoji="1" lang="en-US" altLang="zh-CN" sz="1200" b="0" i="1">
                            <a:solidFill>
                              <a:srgbClr val="000000"/>
                            </a:solidFill>
                            <a:latin typeface="Cambria Math" panose="02040503050406030204" pitchFamily="18" charset="0"/>
                            <a:ea typeface="Microsoft YaHei" panose="020B0503020204020204" pitchFamily="34" charset="-122"/>
                          </a:rPr>
                          <m:t>𝐿</m:t>
                        </m:r>
                      </m:sup>
                    </m:sSup>
                  </m:oMath>
                </a14:m>
                <a:endParaRPr kumimoji="1" lang="en-US" altLang="zh-CN" sz="1200" dirty="0">
                  <a:solidFill>
                    <a:srgbClr val="000000"/>
                  </a:solidFill>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14:m>
                  <m:oMath xmlns:m="http://schemas.openxmlformats.org/officeDocument/2006/math">
                    <m:r>
                      <a:rPr kumimoji="1" lang="en-US" altLang="zh-CN" sz="1200" b="0" i="1" smtClean="0">
                        <a:solidFill>
                          <a:srgbClr val="000000"/>
                        </a:solidFill>
                        <a:latin typeface="Cambria Math" panose="02040503050406030204" pitchFamily="18" charset="0"/>
                        <a:ea typeface="Microsoft YaHei" panose="020B0503020204020204" pitchFamily="34" charset="-122"/>
                      </a:rPr>
                      <m:t>𝐿</m:t>
                    </m:r>
                    <m:r>
                      <a:rPr kumimoji="1" lang="en-US" altLang="zh-CN" sz="1200" b="0" i="1" smtClean="0">
                        <a:solidFill>
                          <a:srgbClr val="000000"/>
                        </a:solidFill>
                        <a:latin typeface="Cambria Math" panose="02040503050406030204" pitchFamily="18" charset="0"/>
                        <a:ea typeface="Microsoft YaHei" panose="020B0503020204020204" pitchFamily="34" charset="-122"/>
                      </a:rPr>
                      <m:t>: </m:t>
                    </m:r>
                  </m:oMath>
                </a14:m>
                <a:r>
                  <a:rPr kumimoji="1" lang="en-US" altLang="en-US" sz="1200" dirty="0">
                    <a:solidFill>
                      <a:srgbClr val="000000"/>
                    </a:solidFill>
                    <a:latin typeface="Microsoft YaHei" panose="020B0503020204020204" pitchFamily="34" charset="-122"/>
                    <a:ea typeface="Microsoft YaHei" panose="020B0503020204020204" pitchFamily="34" charset="-122"/>
                  </a:rPr>
                  <a:t>Sequence length</a:t>
                </a:r>
                <a:endParaRPr kumimoji="1" lang="en-US" altLang="zh-CN" sz="1200" dirty="0">
                  <a:solidFill>
                    <a:srgbClr val="000000"/>
                  </a:solidFill>
                  <a:latin typeface="Microsoft YaHei" panose="020B0503020204020204" pitchFamily="34" charset="-122"/>
                  <a:ea typeface="Microsoft YaHei" panose="020B0503020204020204" pitchFamily="34" charset="-122"/>
                </a:endParaRPr>
              </a:p>
            </p:txBody>
          </p:sp>
        </mc:Choice>
        <mc:Fallback>
          <p:sp>
            <p:nvSpPr>
              <p:cNvPr id="72" name="TextBox 71">
                <a:extLst>
                  <a:ext uri="{FF2B5EF4-FFF2-40B4-BE49-F238E27FC236}">
                    <a16:creationId xmlns:a16="http://schemas.microsoft.com/office/drawing/2014/main" id="{DFBB51E7-D731-4711-81A8-BC929E0CA578}"/>
                  </a:ext>
                </a:extLst>
              </p:cNvPr>
              <p:cNvSpPr txBox="1">
                <a:spLocks noRot="1" noChangeAspect="1" noMove="1" noResize="1" noEditPoints="1" noAdjustHandles="1" noChangeArrowheads="1" noChangeShapeType="1" noTextEdit="1"/>
              </p:cNvSpPr>
              <p:nvPr/>
            </p:nvSpPr>
            <p:spPr>
              <a:xfrm>
                <a:off x="1160098" y="5599582"/>
                <a:ext cx="2558993" cy="369332"/>
              </a:xfrm>
              <a:prstGeom prst="rect">
                <a:avLst/>
              </a:prstGeom>
              <a:blipFill>
                <a:blip r:embed="rId4"/>
                <a:stretch>
                  <a:fillRect l="-3571" t="-13333" b="-25000"/>
                </a:stretch>
              </a:blipFill>
            </p:spPr>
            <p:txBody>
              <a:bodyPr/>
              <a:lstStyle/>
              <a:p>
                <a:r>
                  <a:rPr lang="en-US">
                    <a:noFill/>
                  </a:rPr>
                  <a:t> </a:t>
                </a:r>
              </a:p>
            </p:txBody>
          </p:sp>
        </mc:Fallback>
      </mc:AlternateContent>
      <p:sp>
        <p:nvSpPr>
          <p:cNvPr id="73" name="Rectangle 72">
            <a:extLst>
              <a:ext uri="{FF2B5EF4-FFF2-40B4-BE49-F238E27FC236}">
                <a16:creationId xmlns:a16="http://schemas.microsoft.com/office/drawing/2014/main" id="{A32E4A4F-AAB0-4691-B503-3BF82466D665}"/>
              </a:ext>
            </a:extLst>
          </p:cNvPr>
          <p:cNvSpPr/>
          <p:nvPr/>
        </p:nvSpPr>
        <p:spPr>
          <a:xfrm>
            <a:off x="439981" y="1203967"/>
            <a:ext cx="3684396" cy="5194998"/>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6" name="Rectangle 75">
            <a:extLst>
              <a:ext uri="{FF2B5EF4-FFF2-40B4-BE49-F238E27FC236}">
                <a16:creationId xmlns:a16="http://schemas.microsoft.com/office/drawing/2014/main" id="{BA5CC803-0FC4-4A44-9702-530A4F5754ED}"/>
              </a:ext>
            </a:extLst>
          </p:cNvPr>
          <p:cNvSpPr/>
          <p:nvPr/>
        </p:nvSpPr>
        <p:spPr>
          <a:xfrm>
            <a:off x="4220541" y="1203967"/>
            <a:ext cx="3684396" cy="5194998"/>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 name="Rectangle 76">
            <a:extLst>
              <a:ext uri="{FF2B5EF4-FFF2-40B4-BE49-F238E27FC236}">
                <a16:creationId xmlns:a16="http://schemas.microsoft.com/office/drawing/2014/main" id="{6C522BD5-A341-41A4-B8D1-4C1238511739}"/>
              </a:ext>
            </a:extLst>
          </p:cNvPr>
          <p:cNvSpPr/>
          <p:nvPr/>
        </p:nvSpPr>
        <p:spPr>
          <a:xfrm>
            <a:off x="8001102" y="1203967"/>
            <a:ext cx="3684396" cy="5194998"/>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8" name="TextBox 77">
            <a:extLst>
              <a:ext uri="{FF2B5EF4-FFF2-40B4-BE49-F238E27FC236}">
                <a16:creationId xmlns:a16="http://schemas.microsoft.com/office/drawing/2014/main" id="{54F10CCF-3470-492D-9BCC-721BCBD07E7D}"/>
              </a:ext>
            </a:extLst>
          </p:cNvPr>
          <p:cNvSpPr txBox="1"/>
          <p:nvPr/>
        </p:nvSpPr>
        <p:spPr>
          <a:xfrm>
            <a:off x="4955039" y="1307261"/>
            <a:ext cx="2398207" cy="153888"/>
          </a:xfrm>
          <a:prstGeom prst="rect">
            <a:avLst/>
          </a:prstGeom>
          <a:noFill/>
        </p:spPr>
        <p:txBody>
          <a:bodyPr wrap="square" lIns="0" tIns="0" rIns="0" bIns="0" rtlCol="0">
            <a:spAutoFit/>
          </a:bodyPr>
          <a:lstStyle/>
          <a:p>
            <a:pPr algn="l"/>
            <a:r>
              <a:rPr kumimoji="1" lang="en-US" altLang="zh-CN" sz="1000" b="1" dirty="0">
                <a:solidFill>
                  <a:srgbClr val="000000"/>
                </a:solidFill>
                <a:latin typeface="Microsoft YaHei" panose="020B0503020204020204" pitchFamily="34" charset="-122"/>
                <a:ea typeface="Microsoft YaHei" panose="020B0503020204020204" pitchFamily="34" charset="-122"/>
              </a:rPr>
              <a:t>Multi-Head Attention Architecture</a:t>
            </a:r>
          </a:p>
        </p:txBody>
      </p:sp>
      <p:sp>
        <p:nvSpPr>
          <p:cNvPr id="79" name="TextBox 78">
            <a:extLst>
              <a:ext uri="{FF2B5EF4-FFF2-40B4-BE49-F238E27FC236}">
                <a16:creationId xmlns:a16="http://schemas.microsoft.com/office/drawing/2014/main" id="{245B8137-9B7E-4100-98D7-A382A9AAFE9B}"/>
              </a:ext>
            </a:extLst>
          </p:cNvPr>
          <p:cNvSpPr txBox="1"/>
          <p:nvPr/>
        </p:nvSpPr>
        <p:spPr>
          <a:xfrm>
            <a:off x="8753315" y="1307261"/>
            <a:ext cx="2398207" cy="153888"/>
          </a:xfrm>
          <a:prstGeom prst="rect">
            <a:avLst/>
          </a:prstGeom>
          <a:noFill/>
        </p:spPr>
        <p:txBody>
          <a:bodyPr wrap="square" lIns="0" tIns="0" rIns="0" bIns="0" rtlCol="0">
            <a:spAutoFit/>
          </a:bodyPr>
          <a:lstStyle/>
          <a:p>
            <a:pPr algn="l"/>
            <a:r>
              <a:rPr kumimoji="1" lang="en-US" altLang="zh-CN" sz="1000" b="1" dirty="0">
                <a:solidFill>
                  <a:srgbClr val="000000"/>
                </a:solidFill>
                <a:latin typeface="Microsoft YaHei" panose="020B0503020204020204" pitchFamily="34" charset="-122"/>
                <a:ea typeface="Microsoft YaHei" panose="020B0503020204020204" pitchFamily="34" charset="-122"/>
              </a:rPr>
              <a:t>Dot-Product Attention Architecture</a:t>
            </a:r>
          </a:p>
        </p:txBody>
      </p:sp>
      <p:pic>
        <p:nvPicPr>
          <p:cNvPr id="106" name="Picture 105">
            <a:extLst>
              <a:ext uri="{FF2B5EF4-FFF2-40B4-BE49-F238E27FC236}">
                <a16:creationId xmlns:a16="http://schemas.microsoft.com/office/drawing/2014/main" id="{C717F269-A75D-4403-AB5E-531DAF0E8A41}"/>
              </a:ext>
            </a:extLst>
          </p:cNvPr>
          <p:cNvPicPr>
            <a:picLocks noChangeAspect="1"/>
          </p:cNvPicPr>
          <p:nvPr/>
        </p:nvPicPr>
        <p:blipFill>
          <a:blip r:embed="rId5"/>
          <a:stretch>
            <a:fillRect/>
          </a:stretch>
        </p:blipFill>
        <p:spPr>
          <a:xfrm>
            <a:off x="4554558" y="1941141"/>
            <a:ext cx="3128365" cy="3219610"/>
          </a:xfrm>
          <a:prstGeom prst="rect">
            <a:avLst/>
          </a:prstGeom>
        </p:spPr>
      </p:pic>
      <p:grpSp>
        <p:nvGrpSpPr>
          <p:cNvPr id="138" name="Group 137">
            <a:extLst>
              <a:ext uri="{FF2B5EF4-FFF2-40B4-BE49-F238E27FC236}">
                <a16:creationId xmlns:a16="http://schemas.microsoft.com/office/drawing/2014/main" id="{2DE55C0E-8632-4015-8F56-A42FB2A79BF1}"/>
              </a:ext>
            </a:extLst>
          </p:cNvPr>
          <p:cNvGrpSpPr/>
          <p:nvPr/>
        </p:nvGrpSpPr>
        <p:grpSpPr>
          <a:xfrm>
            <a:off x="9236175" y="1842396"/>
            <a:ext cx="1640000" cy="3370000"/>
            <a:chOff x="9271817" y="1760495"/>
            <a:chExt cx="1640000" cy="3370000"/>
          </a:xfrm>
        </p:grpSpPr>
        <p:sp>
          <p:nvSpPr>
            <p:cNvPr id="123" name="Process">
              <a:extLst>
                <a:ext uri="{FF2B5EF4-FFF2-40B4-BE49-F238E27FC236}">
                  <a16:creationId xmlns:a16="http://schemas.microsoft.com/office/drawing/2014/main" id="{83F2E47F-99C9-4B2E-B4CE-D6C2303536DB}"/>
                </a:ext>
              </a:extLst>
            </p:cNvPr>
            <p:cNvSpPr/>
            <p:nvPr/>
          </p:nvSpPr>
          <p:spPr>
            <a:xfrm>
              <a:off x="9271817" y="4230495"/>
              <a:ext cx="1000000" cy="370000"/>
            </a:xfrm>
            <a:custGeom>
              <a:avLst/>
              <a:gdLst>
                <a:gd name="connsiteX0" fmla="*/ 0 w 1000000"/>
                <a:gd name="connsiteY0" fmla="*/ 185000 h 370000"/>
                <a:gd name="connsiteX1" fmla="*/ 500000 w 1000000"/>
                <a:gd name="connsiteY1" fmla="*/ 0 h 370000"/>
                <a:gd name="connsiteX2" fmla="*/ 1000000 w 1000000"/>
                <a:gd name="connsiteY2" fmla="*/ 185000 h 370000"/>
                <a:gd name="connsiteX3" fmla="*/ 500000 w 1000000"/>
                <a:gd name="connsiteY3" fmla="*/ 370000 h 370000"/>
              </a:gdLst>
              <a:ahLst/>
              <a:cxnLst>
                <a:cxn ang="10800000">
                  <a:pos x="connsiteX0" y="connsiteY0"/>
                </a:cxn>
                <a:cxn ang="16200000">
                  <a:pos x="connsiteX1" y="connsiteY1"/>
                </a:cxn>
                <a:cxn ang="0">
                  <a:pos x="connsiteX2" y="connsiteY2"/>
                </a:cxn>
                <a:cxn ang="5400000">
                  <a:pos x="connsiteX3" y="connsiteY3"/>
                </a:cxn>
              </a:cxnLst>
              <a:rect l="l" t="t" r="r" b="b"/>
              <a:pathLst>
                <a:path w="1000000" h="370000" stroke="0">
                  <a:moveTo>
                    <a:pt x="1000000" y="300000"/>
                  </a:moveTo>
                  <a:lnTo>
                    <a:pt x="1000000" y="70000"/>
                  </a:lnTo>
                  <a:cubicBezTo>
                    <a:pt x="1000000" y="31360"/>
                    <a:pt x="968640" y="0"/>
                    <a:pt x="930000" y="0"/>
                  </a:cubicBezTo>
                  <a:lnTo>
                    <a:pt x="70000" y="0"/>
                  </a:lnTo>
                  <a:cubicBezTo>
                    <a:pt x="31360" y="0"/>
                    <a:pt x="0" y="31360"/>
                    <a:pt x="0" y="70000"/>
                  </a:cubicBezTo>
                  <a:lnTo>
                    <a:pt x="0" y="300000"/>
                  </a:lnTo>
                  <a:cubicBezTo>
                    <a:pt x="0" y="338640"/>
                    <a:pt x="31360" y="370000"/>
                    <a:pt x="70000" y="370000"/>
                  </a:cubicBezTo>
                  <a:lnTo>
                    <a:pt x="930000" y="370000"/>
                  </a:lnTo>
                  <a:cubicBezTo>
                    <a:pt x="968640" y="370000"/>
                    <a:pt x="1000000" y="338640"/>
                    <a:pt x="1000000" y="300000"/>
                  </a:cubicBezTo>
                  <a:close/>
                </a:path>
                <a:path w="1000000" h="370000" fill="none">
                  <a:moveTo>
                    <a:pt x="1000000" y="300000"/>
                  </a:moveTo>
                  <a:lnTo>
                    <a:pt x="1000000" y="70000"/>
                  </a:lnTo>
                  <a:cubicBezTo>
                    <a:pt x="1000000" y="31360"/>
                    <a:pt x="968640" y="0"/>
                    <a:pt x="930000" y="0"/>
                  </a:cubicBezTo>
                  <a:lnTo>
                    <a:pt x="70000" y="0"/>
                  </a:lnTo>
                  <a:cubicBezTo>
                    <a:pt x="31360" y="0"/>
                    <a:pt x="0" y="31360"/>
                    <a:pt x="0" y="70000"/>
                  </a:cubicBezTo>
                  <a:lnTo>
                    <a:pt x="0" y="300000"/>
                  </a:lnTo>
                  <a:cubicBezTo>
                    <a:pt x="0" y="338640"/>
                    <a:pt x="31360" y="370000"/>
                    <a:pt x="70000" y="370000"/>
                  </a:cubicBezTo>
                  <a:lnTo>
                    <a:pt x="930000" y="370000"/>
                  </a:lnTo>
                  <a:cubicBezTo>
                    <a:pt x="968640" y="370000"/>
                    <a:pt x="1000000" y="338640"/>
                    <a:pt x="1000000" y="300000"/>
                  </a:cubicBezTo>
                  <a:close/>
                </a:path>
              </a:pathLst>
            </a:custGeom>
            <a:solidFill>
              <a:srgbClr val="E9F4ED"/>
            </a:solidFill>
            <a:ln w="10000" cap="flat">
              <a:solidFill>
                <a:srgbClr val="323232"/>
              </a:solidFill>
              <a:round/>
            </a:ln>
          </p:spPr>
          <p:txBody>
            <a:bodyPr wrap="square" lIns="38100" tIns="38100" rIns="38100" bIns="38100" rtlCol="0" anchor="ctr"/>
            <a:lstStyle/>
            <a:p>
              <a:pPr algn="ctr"/>
              <a:r>
                <a:rPr lang="en-US" altLang="en-US" sz="1000" dirty="0">
                  <a:solidFill>
                    <a:srgbClr val="191919"/>
                  </a:solidFill>
                  <a:latin typeface="微软雅黑"/>
                  <a:ea typeface="微软雅黑"/>
                  <a:cs typeface="微软雅黑"/>
                </a:rPr>
                <a:t>MatMul</a:t>
              </a:r>
            </a:p>
          </p:txBody>
        </p:sp>
        <p:sp>
          <p:nvSpPr>
            <p:cNvPr id="124" name="Rectangle">
              <a:extLst>
                <a:ext uri="{FF2B5EF4-FFF2-40B4-BE49-F238E27FC236}">
                  <a16:creationId xmlns:a16="http://schemas.microsoft.com/office/drawing/2014/main" id="{1DA864E1-EDCB-411C-8B57-C6A178238C60}"/>
                </a:ext>
              </a:extLst>
            </p:cNvPr>
            <p:cNvSpPr/>
            <p:nvPr/>
          </p:nvSpPr>
          <p:spPr>
            <a:xfrm>
              <a:off x="9351817" y="4790495"/>
              <a:ext cx="327400" cy="340000"/>
            </a:xfrm>
            <a:custGeom>
              <a:avLst/>
              <a:gdLst>
                <a:gd name="connsiteX0" fmla="*/ 163700 w 327400"/>
                <a:gd name="connsiteY0" fmla="*/ 0 h 340000"/>
              </a:gdLst>
              <a:ahLst/>
              <a:cxnLst>
                <a:cxn ang="16200000">
                  <a:pos x="connsiteX0" y="connsiteY0"/>
                </a:cxn>
              </a:cxnLst>
              <a:rect l="l" t="t" r="r" b="b"/>
              <a:pathLst>
                <a:path w="327400" h="340000" stroke="0">
                  <a:moveTo>
                    <a:pt x="0" y="0"/>
                  </a:moveTo>
                  <a:lnTo>
                    <a:pt x="327400" y="0"/>
                  </a:lnTo>
                  <a:lnTo>
                    <a:pt x="327400" y="340000"/>
                  </a:lnTo>
                  <a:lnTo>
                    <a:pt x="0" y="340000"/>
                  </a:lnTo>
                  <a:lnTo>
                    <a:pt x="0" y="0"/>
                  </a:lnTo>
                  <a:close/>
                </a:path>
                <a:path w="327400" h="340000" fill="none">
                  <a:moveTo>
                    <a:pt x="0" y="0"/>
                  </a:moveTo>
                  <a:lnTo>
                    <a:pt x="327400" y="0"/>
                  </a:lnTo>
                  <a:lnTo>
                    <a:pt x="327400" y="340000"/>
                  </a:lnTo>
                  <a:lnTo>
                    <a:pt x="0" y="340000"/>
                  </a:lnTo>
                  <a:lnTo>
                    <a:pt x="0" y="0"/>
                  </a:lnTo>
                  <a:close/>
                </a:path>
              </a:pathLst>
            </a:custGeom>
            <a:noFill/>
            <a:ln w="10000" cap="flat">
              <a:noFill/>
              <a:miter/>
            </a:ln>
          </p:spPr>
          <p:txBody>
            <a:bodyPr wrap="square" lIns="38100" tIns="38100" rIns="38100" bIns="38100" rtlCol="0" anchor="ctr"/>
            <a:lstStyle/>
            <a:p>
              <a:pPr algn="ctr"/>
              <a:r>
                <a:rPr lang="en-US" altLang="en-US" sz="1000" dirty="0">
                  <a:solidFill>
                    <a:srgbClr val="191919"/>
                  </a:solidFill>
                  <a:latin typeface="微软雅黑"/>
                  <a:ea typeface="微软雅黑"/>
                  <a:cs typeface="微软雅黑"/>
                </a:rPr>
                <a:t>Q</a:t>
              </a:r>
            </a:p>
          </p:txBody>
        </p:sp>
        <p:sp>
          <p:nvSpPr>
            <p:cNvPr id="125" name="Rectangle">
              <a:extLst>
                <a:ext uri="{FF2B5EF4-FFF2-40B4-BE49-F238E27FC236}">
                  <a16:creationId xmlns:a16="http://schemas.microsoft.com/office/drawing/2014/main" id="{45F4F8A7-93C4-4163-9392-D726A57E69B3}"/>
                </a:ext>
              </a:extLst>
            </p:cNvPr>
            <p:cNvSpPr/>
            <p:nvPr/>
          </p:nvSpPr>
          <p:spPr>
            <a:xfrm>
              <a:off x="9881817" y="4790495"/>
              <a:ext cx="327400" cy="340000"/>
            </a:xfrm>
            <a:custGeom>
              <a:avLst/>
              <a:gdLst/>
              <a:ahLst/>
              <a:cxnLst/>
              <a:rect l="l" t="t" r="r" b="b"/>
              <a:pathLst>
                <a:path w="327400" h="340000" stroke="0">
                  <a:moveTo>
                    <a:pt x="0" y="0"/>
                  </a:moveTo>
                  <a:lnTo>
                    <a:pt x="327400" y="0"/>
                  </a:lnTo>
                  <a:lnTo>
                    <a:pt x="327400" y="340000"/>
                  </a:lnTo>
                  <a:lnTo>
                    <a:pt x="0" y="340000"/>
                  </a:lnTo>
                  <a:lnTo>
                    <a:pt x="0" y="0"/>
                  </a:lnTo>
                  <a:close/>
                </a:path>
                <a:path w="327400" h="340000" fill="none">
                  <a:moveTo>
                    <a:pt x="0" y="0"/>
                  </a:moveTo>
                  <a:lnTo>
                    <a:pt x="327400" y="0"/>
                  </a:lnTo>
                  <a:lnTo>
                    <a:pt x="327400" y="340000"/>
                  </a:lnTo>
                  <a:lnTo>
                    <a:pt x="0" y="340000"/>
                  </a:lnTo>
                  <a:lnTo>
                    <a:pt x="0" y="0"/>
                  </a:lnTo>
                  <a:close/>
                </a:path>
              </a:pathLst>
            </a:custGeom>
            <a:noFill/>
            <a:ln w="10000" cap="flat">
              <a:noFill/>
              <a:miter/>
            </a:ln>
          </p:spPr>
          <p:txBody>
            <a:bodyPr wrap="square" lIns="38100" tIns="38100" rIns="38100" bIns="38100" rtlCol="0" anchor="ctr"/>
            <a:lstStyle/>
            <a:p>
              <a:pPr algn="ctr"/>
              <a:r>
                <a:rPr lang="en-US" altLang="en-US" sz="1000" dirty="0">
                  <a:solidFill>
                    <a:srgbClr val="191919"/>
                  </a:solidFill>
                  <a:latin typeface="微软雅黑"/>
                  <a:ea typeface="微软雅黑"/>
                  <a:cs typeface="微软雅黑"/>
                </a:rPr>
                <a:t>K</a:t>
              </a:r>
            </a:p>
          </p:txBody>
        </p:sp>
        <p:sp>
          <p:nvSpPr>
            <p:cNvPr id="126" name="ConnectLine">
              <a:extLst>
                <a:ext uri="{FF2B5EF4-FFF2-40B4-BE49-F238E27FC236}">
                  <a16:creationId xmlns:a16="http://schemas.microsoft.com/office/drawing/2014/main" id="{A2A5C6BE-660C-4C19-970F-8DAB82BB566C}"/>
                </a:ext>
              </a:extLst>
            </p:cNvPr>
            <p:cNvSpPr/>
            <p:nvPr/>
          </p:nvSpPr>
          <p:spPr>
            <a:xfrm>
              <a:off x="9515517" y="4590495"/>
              <a:ext cx="10000" cy="200000"/>
            </a:xfrm>
            <a:custGeom>
              <a:avLst/>
              <a:gdLst/>
              <a:ahLst/>
              <a:cxnLst/>
              <a:rect l="l" t="t" r="r" b="b"/>
              <a:pathLst>
                <a:path w="10000" h="200000" fill="none">
                  <a:moveTo>
                    <a:pt x="0" y="0"/>
                  </a:moveTo>
                  <a:lnTo>
                    <a:pt x="0" y="200000"/>
                  </a:lnTo>
                </a:path>
              </a:pathLst>
            </a:custGeom>
            <a:noFill/>
            <a:ln w="10000" cap="flat">
              <a:solidFill>
                <a:srgbClr val="191919"/>
              </a:solidFill>
              <a:miter/>
              <a:headEnd type="triangle" w="med" len="med"/>
            </a:ln>
          </p:spPr>
          <p:txBody>
            <a:bodyPr/>
            <a:lstStyle/>
            <a:p>
              <a:endParaRPr lang="zh-CN" altLang="en-US"/>
            </a:p>
          </p:txBody>
        </p:sp>
        <p:sp>
          <p:nvSpPr>
            <p:cNvPr id="127" name="ConnectLine">
              <a:extLst>
                <a:ext uri="{FF2B5EF4-FFF2-40B4-BE49-F238E27FC236}">
                  <a16:creationId xmlns:a16="http://schemas.microsoft.com/office/drawing/2014/main" id="{3EFDF7EC-A712-4920-AC89-A39E073B790C}"/>
                </a:ext>
              </a:extLst>
            </p:cNvPr>
            <p:cNvSpPr/>
            <p:nvPr/>
          </p:nvSpPr>
          <p:spPr>
            <a:xfrm>
              <a:off x="10045517" y="4600495"/>
              <a:ext cx="10000" cy="190000"/>
            </a:xfrm>
            <a:custGeom>
              <a:avLst/>
              <a:gdLst/>
              <a:ahLst/>
              <a:cxnLst/>
              <a:rect l="l" t="t" r="r" b="b"/>
              <a:pathLst>
                <a:path w="10000" h="190000" fill="none">
                  <a:moveTo>
                    <a:pt x="3220" y="0"/>
                  </a:moveTo>
                  <a:lnTo>
                    <a:pt x="0" y="90000"/>
                  </a:lnTo>
                  <a:lnTo>
                    <a:pt x="0" y="190000"/>
                  </a:lnTo>
                </a:path>
              </a:pathLst>
            </a:custGeom>
            <a:noFill/>
            <a:ln w="10000" cap="flat">
              <a:solidFill>
                <a:srgbClr val="191919"/>
              </a:solidFill>
              <a:miter/>
              <a:headEnd type="triangle" w="med" len="med"/>
            </a:ln>
          </p:spPr>
          <p:txBody>
            <a:bodyPr/>
            <a:lstStyle/>
            <a:p>
              <a:endParaRPr lang="zh-CN" altLang="en-US"/>
            </a:p>
          </p:txBody>
        </p:sp>
        <p:sp>
          <p:nvSpPr>
            <p:cNvPr id="128" name="ConnectLine">
              <a:extLst>
                <a:ext uri="{FF2B5EF4-FFF2-40B4-BE49-F238E27FC236}">
                  <a16:creationId xmlns:a16="http://schemas.microsoft.com/office/drawing/2014/main" id="{E57783CA-F645-401F-BA14-BA67D8A6CF03}"/>
                </a:ext>
              </a:extLst>
            </p:cNvPr>
            <p:cNvSpPr/>
            <p:nvPr/>
          </p:nvSpPr>
          <p:spPr>
            <a:xfrm>
              <a:off x="9771817" y="3995495"/>
              <a:ext cx="10000" cy="235000"/>
            </a:xfrm>
            <a:custGeom>
              <a:avLst/>
              <a:gdLst/>
              <a:ahLst/>
              <a:cxnLst/>
              <a:rect l="l" t="t" r="r" b="b"/>
              <a:pathLst>
                <a:path w="10000" h="235000" fill="none">
                  <a:moveTo>
                    <a:pt x="0" y="235000"/>
                  </a:moveTo>
                  <a:lnTo>
                    <a:pt x="0" y="0"/>
                  </a:lnTo>
                </a:path>
              </a:pathLst>
            </a:custGeom>
            <a:noFill/>
            <a:ln w="10000" cap="flat">
              <a:solidFill>
                <a:srgbClr val="191919"/>
              </a:solidFill>
              <a:miter/>
              <a:tailEnd type="triangle" w="med" len="med"/>
            </a:ln>
          </p:spPr>
          <p:txBody>
            <a:bodyPr/>
            <a:lstStyle/>
            <a:p>
              <a:endParaRPr lang="zh-CN" altLang="en-US"/>
            </a:p>
          </p:txBody>
        </p:sp>
        <p:sp>
          <p:nvSpPr>
            <p:cNvPr id="129" name="Process">
              <a:extLst>
                <a:ext uri="{FF2B5EF4-FFF2-40B4-BE49-F238E27FC236}">
                  <a16:creationId xmlns:a16="http://schemas.microsoft.com/office/drawing/2014/main" id="{6B488E5A-A477-42C9-B7EE-3241C0C7C2F0}"/>
                </a:ext>
              </a:extLst>
            </p:cNvPr>
            <p:cNvSpPr/>
            <p:nvPr/>
          </p:nvSpPr>
          <p:spPr>
            <a:xfrm>
              <a:off x="9271817" y="3665495"/>
              <a:ext cx="1000000" cy="330000"/>
            </a:xfrm>
            <a:custGeom>
              <a:avLst/>
              <a:gdLst>
                <a:gd name="connsiteX0" fmla="*/ 0 w 1000000"/>
                <a:gd name="connsiteY0" fmla="*/ 165000 h 330000"/>
                <a:gd name="connsiteX1" fmla="*/ 500000 w 1000000"/>
                <a:gd name="connsiteY1" fmla="*/ 0 h 330000"/>
                <a:gd name="connsiteX2" fmla="*/ 1000000 w 1000000"/>
                <a:gd name="connsiteY2" fmla="*/ 165000 h 330000"/>
                <a:gd name="connsiteX3" fmla="*/ 500000 w 1000000"/>
                <a:gd name="connsiteY3" fmla="*/ 330000 h 330000"/>
              </a:gdLst>
              <a:ahLst/>
              <a:cxnLst>
                <a:cxn ang="10800000">
                  <a:pos x="connsiteX0" y="connsiteY0"/>
                </a:cxn>
                <a:cxn ang="16200000">
                  <a:pos x="connsiteX1" y="connsiteY1"/>
                </a:cxn>
                <a:cxn ang="0">
                  <a:pos x="connsiteX2" y="connsiteY2"/>
                </a:cxn>
                <a:cxn ang="5400000">
                  <a:pos x="connsiteX3" y="connsiteY3"/>
                </a:cxn>
              </a:cxnLst>
              <a:rect l="l" t="t" r="r" b="b"/>
              <a:pathLst>
                <a:path w="1000000" h="330000" stroke="0">
                  <a:moveTo>
                    <a:pt x="1000000" y="260000"/>
                  </a:moveTo>
                  <a:lnTo>
                    <a:pt x="1000000" y="70000"/>
                  </a:lnTo>
                  <a:cubicBezTo>
                    <a:pt x="1000000" y="31360"/>
                    <a:pt x="968640" y="0"/>
                    <a:pt x="930000" y="0"/>
                  </a:cubicBezTo>
                  <a:lnTo>
                    <a:pt x="70000" y="0"/>
                  </a:lnTo>
                  <a:cubicBezTo>
                    <a:pt x="31360" y="0"/>
                    <a:pt x="0" y="31360"/>
                    <a:pt x="0" y="70000"/>
                  </a:cubicBezTo>
                  <a:lnTo>
                    <a:pt x="0" y="260000"/>
                  </a:lnTo>
                  <a:cubicBezTo>
                    <a:pt x="0" y="298640"/>
                    <a:pt x="31360" y="330000"/>
                    <a:pt x="70000" y="330000"/>
                  </a:cubicBezTo>
                  <a:lnTo>
                    <a:pt x="930000" y="330000"/>
                  </a:lnTo>
                  <a:cubicBezTo>
                    <a:pt x="968640" y="330000"/>
                    <a:pt x="1000000" y="298640"/>
                    <a:pt x="1000000" y="260000"/>
                  </a:cubicBezTo>
                  <a:close/>
                </a:path>
                <a:path w="1000000" h="330000" fill="none">
                  <a:moveTo>
                    <a:pt x="1000000" y="260000"/>
                  </a:moveTo>
                  <a:lnTo>
                    <a:pt x="1000000" y="70000"/>
                  </a:lnTo>
                  <a:cubicBezTo>
                    <a:pt x="1000000" y="31360"/>
                    <a:pt x="968640" y="0"/>
                    <a:pt x="930000" y="0"/>
                  </a:cubicBezTo>
                  <a:lnTo>
                    <a:pt x="70000" y="0"/>
                  </a:lnTo>
                  <a:cubicBezTo>
                    <a:pt x="31360" y="0"/>
                    <a:pt x="0" y="31360"/>
                    <a:pt x="0" y="70000"/>
                  </a:cubicBezTo>
                  <a:lnTo>
                    <a:pt x="0" y="260000"/>
                  </a:lnTo>
                  <a:cubicBezTo>
                    <a:pt x="0" y="298640"/>
                    <a:pt x="31360" y="330000"/>
                    <a:pt x="70000" y="330000"/>
                  </a:cubicBezTo>
                  <a:lnTo>
                    <a:pt x="930000" y="330000"/>
                  </a:lnTo>
                  <a:cubicBezTo>
                    <a:pt x="968640" y="330000"/>
                    <a:pt x="1000000" y="298640"/>
                    <a:pt x="1000000" y="260000"/>
                  </a:cubicBezTo>
                  <a:close/>
                </a:path>
              </a:pathLst>
            </a:custGeom>
            <a:solidFill>
              <a:srgbClr val="E7F2FC"/>
            </a:solidFill>
            <a:ln w="10000" cap="flat">
              <a:solidFill>
                <a:srgbClr val="323232"/>
              </a:solidFill>
              <a:round/>
            </a:ln>
          </p:spPr>
          <p:txBody>
            <a:bodyPr wrap="square" lIns="38100" tIns="38100" rIns="38100" bIns="38100" rtlCol="0" anchor="ctr"/>
            <a:lstStyle/>
            <a:p>
              <a:pPr algn="ctr"/>
              <a:r>
                <a:rPr lang="en-US" altLang="en-US" sz="1000" dirty="0">
                  <a:solidFill>
                    <a:srgbClr val="191919"/>
                  </a:solidFill>
                  <a:latin typeface="微软雅黑"/>
                  <a:ea typeface="微软雅黑"/>
                  <a:cs typeface="微软雅黑"/>
                </a:rPr>
                <a:t>Scale</a:t>
              </a:r>
            </a:p>
          </p:txBody>
        </p:sp>
        <p:sp>
          <p:nvSpPr>
            <p:cNvPr id="130" name="ConnectLine">
              <a:extLst>
                <a:ext uri="{FF2B5EF4-FFF2-40B4-BE49-F238E27FC236}">
                  <a16:creationId xmlns:a16="http://schemas.microsoft.com/office/drawing/2014/main" id="{D7631144-B4B5-4C79-97A6-8C17E1C360EF}"/>
                </a:ext>
              </a:extLst>
            </p:cNvPr>
            <p:cNvSpPr/>
            <p:nvPr/>
          </p:nvSpPr>
          <p:spPr>
            <a:xfrm>
              <a:off x="9771817" y="3405495"/>
              <a:ext cx="10000" cy="260000"/>
            </a:xfrm>
            <a:custGeom>
              <a:avLst/>
              <a:gdLst/>
              <a:ahLst/>
              <a:cxnLst/>
              <a:rect l="l" t="t" r="r" b="b"/>
              <a:pathLst>
                <a:path w="10000" h="260000" fill="none">
                  <a:moveTo>
                    <a:pt x="0" y="260000"/>
                  </a:moveTo>
                  <a:lnTo>
                    <a:pt x="0" y="0"/>
                  </a:lnTo>
                </a:path>
              </a:pathLst>
            </a:custGeom>
            <a:noFill/>
            <a:ln w="10000" cap="flat">
              <a:solidFill>
                <a:srgbClr val="191919"/>
              </a:solidFill>
              <a:miter/>
              <a:tailEnd type="triangle" w="med" len="med"/>
            </a:ln>
          </p:spPr>
          <p:txBody>
            <a:bodyPr/>
            <a:lstStyle/>
            <a:p>
              <a:endParaRPr lang="zh-CN" altLang="en-US"/>
            </a:p>
          </p:txBody>
        </p:sp>
        <p:sp>
          <p:nvSpPr>
            <p:cNvPr id="131" name="Process">
              <a:extLst>
                <a:ext uri="{FF2B5EF4-FFF2-40B4-BE49-F238E27FC236}">
                  <a16:creationId xmlns:a16="http://schemas.microsoft.com/office/drawing/2014/main" id="{BBBAE459-43CA-4B8E-927D-BB3D0CDA441C}"/>
                </a:ext>
              </a:extLst>
            </p:cNvPr>
            <p:cNvSpPr/>
            <p:nvPr/>
          </p:nvSpPr>
          <p:spPr>
            <a:xfrm>
              <a:off x="9271817" y="3075495"/>
              <a:ext cx="1000000" cy="330000"/>
            </a:xfrm>
            <a:custGeom>
              <a:avLst/>
              <a:gdLst>
                <a:gd name="connsiteX0" fmla="*/ 0 w 1000000"/>
                <a:gd name="connsiteY0" fmla="*/ 165000 h 330000"/>
                <a:gd name="connsiteX1" fmla="*/ 500000 w 1000000"/>
                <a:gd name="connsiteY1" fmla="*/ 0 h 330000"/>
                <a:gd name="connsiteX2" fmla="*/ 1000000 w 1000000"/>
                <a:gd name="connsiteY2" fmla="*/ 165000 h 330000"/>
                <a:gd name="connsiteX3" fmla="*/ 500000 w 1000000"/>
                <a:gd name="connsiteY3" fmla="*/ 330000 h 330000"/>
              </a:gdLst>
              <a:ahLst/>
              <a:cxnLst>
                <a:cxn ang="10800000">
                  <a:pos x="connsiteX0" y="connsiteY0"/>
                </a:cxn>
                <a:cxn ang="16200000">
                  <a:pos x="connsiteX1" y="connsiteY1"/>
                </a:cxn>
                <a:cxn ang="0">
                  <a:pos x="connsiteX2" y="connsiteY2"/>
                </a:cxn>
                <a:cxn ang="5400000">
                  <a:pos x="connsiteX3" y="connsiteY3"/>
                </a:cxn>
              </a:cxnLst>
              <a:rect l="l" t="t" r="r" b="b"/>
              <a:pathLst>
                <a:path w="1000000" h="330000" stroke="0">
                  <a:moveTo>
                    <a:pt x="1000000" y="330000"/>
                  </a:moveTo>
                  <a:lnTo>
                    <a:pt x="1000000" y="0"/>
                  </a:lnTo>
                  <a:lnTo>
                    <a:pt x="0" y="0"/>
                  </a:lnTo>
                  <a:lnTo>
                    <a:pt x="0" y="330000"/>
                  </a:lnTo>
                  <a:lnTo>
                    <a:pt x="1000000" y="330000"/>
                  </a:lnTo>
                  <a:close/>
                </a:path>
                <a:path w="1000000" h="330000" fill="none">
                  <a:moveTo>
                    <a:pt x="1000000" y="330000"/>
                  </a:moveTo>
                  <a:lnTo>
                    <a:pt x="1000000" y="0"/>
                  </a:lnTo>
                  <a:lnTo>
                    <a:pt x="0" y="0"/>
                  </a:lnTo>
                  <a:lnTo>
                    <a:pt x="0" y="330000"/>
                  </a:lnTo>
                  <a:lnTo>
                    <a:pt x="1000000" y="330000"/>
                  </a:lnTo>
                  <a:close/>
                </a:path>
              </a:pathLst>
            </a:custGeom>
            <a:solidFill>
              <a:srgbClr val="FFEDE9"/>
            </a:solidFill>
            <a:ln w="10000" cap="flat">
              <a:solidFill>
                <a:srgbClr val="323232"/>
              </a:solidFill>
              <a:miter/>
            </a:ln>
          </p:spPr>
          <p:txBody>
            <a:bodyPr wrap="square" lIns="38100" tIns="38100" rIns="38100" bIns="38100" rtlCol="0" anchor="ctr"/>
            <a:lstStyle/>
            <a:p>
              <a:pPr algn="ctr"/>
              <a:r>
                <a:rPr lang="en-US" altLang="en-US" sz="1000" dirty="0">
                  <a:solidFill>
                    <a:srgbClr val="191919"/>
                  </a:solidFill>
                  <a:latin typeface="微软雅黑"/>
                  <a:ea typeface="微软雅黑"/>
                  <a:cs typeface="微软雅黑"/>
                </a:rPr>
                <a:t>Mask(Opt.)</a:t>
              </a:r>
            </a:p>
          </p:txBody>
        </p:sp>
        <p:sp>
          <p:nvSpPr>
            <p:cNvPr id="132" name="ConnectLine">
              <a:extLst>
                <a:ext uri="{FF2B5EF4-FFF2-40B4-BE49-F238E27FC236}">
                  <a16:creationId xmlns:a16="http://schemas.microsoft.com/office/drawing/2014/main" id="{B149826C-B882-4737-97EC-7C415306F8DA}"/>
                </a:ext>
              </a:extLst>
            </p:cNvPr>
            <p:cNvSpPr/>
            <p:nvPr/>
          </p:nvSpPr>
          <p:spPr>
            <a:xfrm>
              <a:off x="9771817" y="2815495"/>
              <a:ext cx="10000" cy="260000"/>
            </a:xfrm>
            <a:custGeom>
              <a:avLst/>
              <a:gdLst/>
              <a:ahLst/>
              <a:cxnLst/>
              <a:rect l="l" t="t" r="r" b="b"/>
              <a:pathLst>
                <a:path w="10000" h="260000" fill="none">
                  <a:moveTo>
                    <a:pt x="0" y="260000"/>
                  </a:moveTo>
                  <a:lnTo>
                    <a:pt x="0" y="0"/>
                  </a:lnTo>
                </a:path>
              </a:pathLst>
            </a:custGeom>
            <a:noFill/>
            <a:ln w="10000" cap="flat">
              <a:solidFill>
                <a:srgbClr val="191919"/>
              </a:solidFill>
              <a:miter/>
              <a:tailEnd type="triangle" w="med" len="med"/>
            </a:ln>
          </p:spPr>
          <p:txBody>
            <a:bodyPr/>
            <a:lstStyle/>
            <a:p>
              <a:endParaRPr lang="zh-CN" altLang="en-US"/>
            </a:p>
          </p:txBody>
        </p:sp>
        <p:sp>
          <p:nvSpPr>
            <p:cNvPr id="133" name="Process">
              <a:extLst>
                <a:ext uri="{FF2B5EF4-FFF2-40B4-BE49-F238E27FC236}">
                  <a16:creationId xmlns:a16="http://schemas.microsoft.com/office/drawing/2014/main" id="{B3E9E67D-6A07-4851-A624-077D94CECA5E}"/>
                </a:ext>
              </a:extLst>
            </p:cNvPr>
            <p:cNvSpPr/>
            <p:nvPr/>
          </p:nvSpPr>
          <p:spPr>
            <a:xfrm>
              <a:off x="9271817" y="2485495"/>
              <a:ext cx="1000000" cy="330000"/>
            </a:xfrm>
            <a:custGeom>
              <a:avLst/>
              <a:gdLst>
                <a:gd name="connsiteX0" fmla="*/ 0 w 1000000"/>
                <a:gd name="connsiteY0" fmla="*/ 165000 h 330000"/>
                <a:gd name="connsiteX1" fmla="*/ 500000 w 1000000"/>
                <a:gd name="connsiteY1" fmla="*/ 0 h 330000"/>
                <a:gd name="connsiteX2" fmla="*/ 1000000 w 1000000"/>
                <a:gd name="connsiteY2" fmla="*/ 165000 h 330000"/>
                <a:gd name="connsiteX3" fmla="*/ 500000 w 1000000"/>
                <a:gd name="connsiteY3" fmla="*/ 330000 h 330000"/>
              </a:gdLst>
              <a:ahLst/>
              <a:cxnLst>
                <a:cxn ang="10800000">
                  <a:pos x="connsiteX0" y="connsiteY0"/>
                </a:cxn>
                <a:cxn ang="16200000">
                  <a:pos x="connsiteX1" y="connsiteY1"/>
                </a:cxn>
                <a:cxn ang="0">
                  <a:pos x="connsiteX2" y="connsiteY2"/>
                </a:cxn>
                <a:cxn ang="5400000">
                  <a:pos x="connsiteX3" y="connsiteY3"/>
                </a:cxn>
              </a:cxnLst>
              <a:rect l="l" t="t" r="r" b="b"/>
              <a:pathLst>
                <a:path w="1000000" h="330000" stroke="0">
                  <a:moveTo>
                    <a:pt x="1000000" y="330000"/>
                  </a:moveTo>
                  <a:lnTo>
                    <a:pt x="1000000" y="0"/>
                  </a:lnTo>
                  <a:lnTo>
                    <a:pt x="0" y="0"/>
                  </a:lnTo>
                  <a:lnTo>
                    <a:pt x="0" y="330000"/>
                  </a:lnTo>
                  <a:lnTo>
                    <a:pt x="1000000" y="330000"/>
                  </a:lnTo>
                  <a:close/>
                </a:path>
                <a:path w="1000000" h="330000" fill="none">
                  <a:moveTo>
                    <a:pt x="1000000" y="330000"/>
                  </a:moveTo>
                  <a:lnTo>
                    <a:pt x="1000000" y="0"/>
                  </a:lnTo>
                  <a:lnTo>
                    <a:pt x="0" y="0"/>
                  </a:lnTo>
                  <a:lnTo>
                    <a:pt x="0" y="330000"/>
                  </a:lnTo>
                  <a:lnTo>
                    <a:pt x="1000000" y="330000"/>
                  </a:lnTo>
                  <a:close/>
                </a:path>
              </a:pathLst>
            </a:custGeom>
            <a:solidFill>
              <a:srgbClr val="EBEBEB"/>
            </a:solidFill>
            <a:ln w="10000" cap="flat">
              <a:solidFill>
                <a:srgbClr val="323232"/>
              </a:solidFill>
              <a:miter/>
            </a:ln>
          </p:spPr>
          <p:txBody>
            <a:bodyPr wrap="square" lIns="38100" tIns="38100" rIns="38100" bIns="38100" rtlCol="0" anchor="ctr"/>
            <a:lstStyle/>
            <a:p>
              <a:pPr algn="ctr"/>
              <a:r>
                <a:rPr lang="en-US" altLang="en-US" sz="1000" dirty="0">
                  <a:solidFill>
                    <a:srgbClr val="191919"/>
                  </a:solidFill>
                  <a:latin typeface="微软雅黑"/>
                  <a:ea typeface="微软雅黑"/>
                  <a:cs typeface="微软雅黑"/>
                </a:rPr>
                <a:t>SoftMax</a:t>
              </a:r>
            </a:p>
          </p:txBody>
        </p:sp>
        <p:sp>
          <p:nvSpPr>
            <p:cNvPr id="134" name="ConnectLine">
              <a:extLst>
                <a:ext uri="{FF2B5EF4-FFF2-40B4-BE49-F238E27FC236}">
                  <a16:creationId xmlns:a16="http://schemas.microsoft.com/office/drawing/2014/main" id="{CFD8EBA9-D6C3-493F-94B5-93DF5FE2281C}"/>
                </a:ext>
              </a:extLst>
            </p:cNvPr>
            <p:cNvSpPr/>
            <p:nvPr/>
          </p:nvSpPr>
          <p:spPr>
            <a:xfrm>
              <a:off x="9771817" y="2095495"/>
              <a:ext cx="10000" cy="390000"/>
            </a:xfrm>
            <a:custGeom>
              <a:avLst/>
              <a:gdLst/>
              <a:ahLst/>
              <a:cxnLst/>
              <a:rect l="l" t="t" r="r" b="b"/>
              <a:pathLst>
                <a:path w="10000" h="390000" fill="none">
                  <a:moveTo>
                    <a:pt x="0" y="390000"/>
                  </a:moveTo>
                  <a:lnTo>
                    <a:pt x="0" y="0"/>
                  </a:lnTo>
                </a:path>
              </a:pathLst>
            </a:custGeom>
            <a:noFill/>
            <a:ln w="10000" cap="flat">
              <a:solidFill>
                <a:srgbClr val="191919"/>
              </a:solidFill>
              <a:miter/>
              <a:tailEnd type="triangle" w="med" len="med"/>
            </a:ln>
          </p:spPr>
          <p:txBody>
            <a:bodyPr/>
            <a:lstStyle/>
            <a:p>
              <a:endParaRPr lang="zh-CN" altLang="en-US"/>
            </a:p>
          </p:txBody>
        </p:sp>
        <p:sp>
          <p:nvSpPr>
            <p:cNvPr id="135" name="Process">
              <a:extLst>
                <a:ext uri="{FF2B5EF4-FFF2-40B4-BE49-F238E27FC236}">
                  <a16:creationId xmlns:a16="http://schemas.microsoft.com/office/drawing/2014/main" id="{C5CA78DC-F2B1-490C-8FDF-EBB31D3C9540}"/>
                </a:ext>
              </a:extLst>
            </p:cNvPr>
            <p:cNvSpPr/>
            <p:nvPr/>
          </p:nvSpPr>
          <p:spPr>
            <a:xfrm>
              <a:off x="9591817" y="1760495"/>
              <a:ext cx="1320000" cy="330000"/>
            </a:xfrm>
            <a:custGeom>
              <a:avLst/>
              <a:gdLst>
                <a:gd name="connsiteX0" fmla="*/ 0 w 1320000"/>
                <a:gd name="connsiteY0" fmla="*/ 165000 h 330000"/>
                <a:gd name="connsiteX1" fmla="*/ 660000 w 1320000"/>
                <a:gd name="connsiteY1" fmla="*/ 0 h 330000"/>
                <a:gd name="connsiteX2" fmla="*/ 1320000 w 1320000"/>
                <a:gd name="connsiteY2" fmla="*/ 165000 h 330000"/>
                <a:gd name="connsiteX3" fmla="*/ 660000 w 1320000"/>
                <a:gd name="connsiteY3" fmla="*/ 330000 h 330000"/>
              </a:gdLst>
              <a:ahLst/>
              <a:cxnLst>
                <a:cxn ang="10800000">
                  <a:pos x="connsiteX0" y="connsiteY0"/>
                </a:cxn>
                <a:cxn ang="16200000">
                  <a:pos x="connsiteX1" y="connsiteY1"/>
                </a:cxn>
                <a:cxn ang="0">
                  <a:pos x="connsiteX2" y="connsiteY2"/>
                </a:cxn>
                <a:cxn ang="5400000">
                  <a:pos x="connsiteX3" y="connsiteY3"/>
                </a:cxn>
              </a:cxnLst>
              <a:rect l="l" t="t" r="r" b="b"/>
              <a:pathLst>
                <a:path w="1320000" h="330000" stroke="0">
                  <a:moveTo>
                    <a:pt x="1320000" y="260000"/>
                  </a:moveTo>
                  <a:lnTo>
                    <a:pt x="1320000" y="70000"/>
                  </a:lnTo>
                  <a:cubicBezTo>
                    <a:pt x="1320000" y="31360"/>
                    <a:pt x="1288640" y="0"/>
                    <a:pt x="1250000" y="0"/>
                  </a:cubicBezTo>
                  <a:lnTo>
                    <a:pt x="70000" y="0"/>
                  </a:lnTo>
                  <a:cubicBezTo>
                    <a:pt x="31360" y="0"/>
                    <a:pt x="0" y="31360"/>
                    <a:pt x="0" y="70000"/>
                  </a:cubicBezTo>
                  <a:lnTo>
                    <a:pt x="0" y="260000"/>
                  </a:lnTo>
                  <a:cubicBezTo>
                    <a:pt x="0" y="298640"/>
                    <a:pt x="31360" y="330000"/>
                    <a:pt x="70000" y="330000"/>
                  </a:cubicBezTo>
                  <a:lnTo>
                    <a:pt x="1250000" y="330000"/>
                  </a:lnTo>
                  <a:cubicBezTo>
                    <a:pt x="1288640" y="330000"/>
                    <a:pt x="1320000" y="298640"/>
                    <a:pt x="1320000" y="260000"/>
                  </a:cubicBezTo>
                  <a:close/>
                </a:path>
                <a:path w="1320000" h="330000" fill="none">
                  <a:moveTo>
                    <a:pt x="1320000" y="260000"/>
                  </a:moveTo>
                  <a:lnTo>
                    <a:pt x="1320000" y="70000"/>
                  </a:lnTo>
                  <a:cubicBezTo>
                    <a:pt x="1320000" y="31360"/>
                    <a:pt x="1288640" y="0"/>
                    <a:pt x="1250000" y="0"/>
                  </a:cubicBezTo>
                  <a:lnTo>
                    <a:pt x="70000" y="0"/>
                  </a:lnTo>
                  <a:cubicBezTo>
                    <a:pt x="31360" y="0"/>
                    <a:pt x="0" y="31360"/>
                    <a:pt x="0" y="70000"/>
                  </a:cubicBezTo>
                  <a:lnTo>
                    <a:pt x="0" y="260000"/>
                  </a:lnTo>
                  <a:cubicBezTo>
                    <a:pt x="0" y="298640"/>
                    <a:pt x="31360" y="330000"/>
                    <a:pt x="70000" y="330000"/>
                  </a:cubicBezTo>
                  <a:lnTo>
                    <a:pt x="1250000" y="330000"/>
                  </a:lnTo>
                  <a:cubicBezTo>
                    <a:pt x="1288640" y="330000"/>
                    <a:pt x="1320000" y="298640"/>
                    <a:pt x="1320000" y="260000"/>
                  </a:cubicBezTo>
                  <a:close/>
                </a:path>
              </a:pathLst>
            </a:custGeom>
            <a:solidFill>
              <a:srgbClr val="E9F4ED"/>
            </a:solidFill>
            <a:ln w="10000" cap="flat">
              <a:solidFill>
                <a:srgbClr val="323232"/>
              </a:solidFill>
              <a:round/>
            </a:ln>
          </p:spPr>
          <p:txBody>
            <a:bodyPr wrap="square" lIns="38100" tIns="38100" rIns="38100" bIns="38100" rtlCol="0" anchor="ctr"/>
            <a:lstStyle/>
            <a:p>
              <a:pPr algn="ctr"/>
              <a:r>
                <a:rPr lang="en-US" altLang="en-US" sz="1000" dirty="0">
                  <a:solidFill>
                    <a:srgbClr val="191919"/>
                  </a:solidFill>
                  <a:latin typeface="微软雅黑"/>
                  <a:ea typeface="微软雅黑"/>
                  <a:cs typeface="微软雅黑"/>
                </a:rPr>
                <a:t>MatMul</a:t>
              </a:r>
            </a:p>
          </p:txBody>
        </p:sp>
        <p:sp>
          <p:nvSpPr>
            <p:cNvPr id="136" name="Rectangle">
              <a:extLst>
                <a:ext uri="{FF2B5EF4-FFF2-40B4-BE49-F238E27FC236}">
                  <a16:creationId xmlns:a16="http://schemas.microsoft.com/office/drawing/2014/main" id="{82F3E013-2691-4619-B86F-A5688A909B4B}"/>
                </a:ext>
              </a:extLst>
            </p:cNvPr>
            <p:cNvSpPr/>
            <p:nvPr/>
          </p:nvSpPr>
          <p:spPr>
            <a:xfrm>
              <a:off x="10534417" y="4790495"/>
              <a:ext cx="327400" cy="340000"/>
            </a:xfrm>
            <a:custGeom>
              <a:avLst/>
              <a:gdLst/>
              <a:ahLst/>
              <a:cxnLst/>
              <a:rect l="l" t="t" r="r" b="b"/>
              <a:pathLst>
                <a:path w="327400" h="340000" stroke="0">
                  <a:moveTo>
                    <a:pt x="0" y="0"/>
                  </a:moveTo>
                  <a:lnTo>
                    <a:pt x="327400" y="0"/>
                  </a:lnTo>
                  <a:lnTo>
                    <a:pt x="327400" y="340000"/>
                  </a:lnTo>
                  <a:lnTo>
                    <a:pt x="0" y="340000"/>
                  </a:lnTo>
                  <a:lnTo>
                    <a:pt x="0" y="0"/>
                  </a:lnTo>
                  <a:close/>
                </a:path>
                <a:path w="327400" h="340000" fill="none">
                  <a:moveTo>
                    <a:pt x="0" y="0"/>
                  </a:moveTo>
                  <a:lnTo>
                    <a:pt x="327400" y="0"/>
                  </a:lnTo>
                  <a:lnTo>
                    <a:pt x="327400" y="340000"/>
                  </a:lnTo>
                  <a:lnTo>
                    <a:pt x="0" y="340000"/>
                  </a:lnTo>
                  <a:lnTo>
                    <a:pt x="0" y="0"/>
                  </a:lnTo>
                  <a:close/>
                </a:path>
              </a:pathLst>
            </a:custGeom>
            <a:noFill/>
            <a:ln w="10000" cap="flat">
              <a:noFill/>
              <a:miter/>
            </a:ln>
          </p:spPr>
          <p:txBody>
            <a:bodyPr wrap="square" lIns="38100" tIns="38100" rIns="38100" bIns="38100" rtlCol="0" anchor="ctr"/>
            <a:lstStyle/>
            <a:p>
              <a:pPr algn="ctr"/>
              <a:r>
                <a:rPr lang="en-US" altLang="en-US" sz="1000" dirty="0">
                  <a:solidFill>
                    <a:srgbClr val="191919"/>
                  </a:solidFill>
                  <a:latin typeface="微软雅黑"/>
                  <a:ea typeface="微软雅黑"/>
                  <a:cs typeface="微软雅黑"/>
                </a:rPr>
                <a:t>V</a:t>
              </a:r>
            </a:p>
          </p:txBody>
        </p:sp>
        <p:sp>
          <p:nvSpPr>
            <p:cNvPr id="137" name="ConnectLine">
              <a:extLst>
                <a:ext uri="{FF2B5EF4-FFF2-40B4-BE49-F238E27FC236}">
                  <a16:creationId xmlns:a16="http://schemas.microsoft.com/office/drawing/2014/main" id="{880C4D3D-CE91-4BA3-88AB-47DE5331F40D}"/>
                </a:ext>
              </a:extLst>
            </p:cNvPr>
            <p:cNvSpPr/>
            <p:nvPr/>
          </p:nvSpPr>
          <p:spPr>
            <a:xfrm>
              <a:off x="10698117" y="2090495"/>
              <a:ext cx="10000" cy="2700000"/>
            </a:xfrm>
            <a:custGeom>
              <a:avLst/>
              <a:gdLst/>
              <a:ahLst/>
              <a:cxnLst/>
              <a:rect l="l" t="t" r="r" b="b"/>
              <a:pathLst>
                <a:path w="10000" h="2700000" fill="none">
                  <a:moveTo>
                    <a:pt x="0" y="0"/>
                  </a:moveTo>
                  <a:lnTo>
                    <a:pt x="0" y="2700000"/>
                  </a:lnTo>
                </a:path>
              </a:pathLst>
            </a:custGeom>
            <a:noFill/>
            <a:ln w="10000" cap="flat">
              <a:solidFill>
                <a:srgbClr val="191919"/>
              </a:solidFill>
              <a:miter/>
              <a:headEnd type="triangle" w="med" len="med"/>
            </a:ln>
          </p:spPr>
          <p:txBody>
            <a:bodyPr/>
            <a:lstStyle/>
            <a:p>
              <a:endParaRPr lang="zh-CN" altLang="en-US"/>
            </a:p>
          </p:txBody>
        </p:sp>
      </p:grpSp>
      <p:cxnSp>
        <p:nvCxnSpPr>
          <p:cNvPr id="140" name="Straight Arrow Connector 139">
            <a:extLst>
              <a:ext uri="{FF2B5EF4-FFF2-40B4-BE49-F238E27FC236}">
                <a16:creationId xmlns:a16="http://schemas.microsoft.com/office/drawing/2014/main" id="{B78EBD25-A93F-420C-A4C3-6D24C6AFB3A5}"/>
              </a:ext>
            </a:extLst>
          </p:cNvPr>
          <p:cNvCxnSpPr>
            <a:cxnSpLocks/>
            <a:endCxn id="106" idx="1"/>
          </p:cNvCxnSpPr>
          <p:nvPr/>
        </p:nvCxnSpPr>
        <p:spPr>
          <a:xfrm flipV="1">
            <a:off x="3339548" y="3550946"/>
            <a:ext cx="1215010" cy="526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48786FA-BF0C-4A52-9B79-7B49ACEF420D}"/>
              </a:ext>
            </a:extLst>
          </p:cNvPr>
          <p:cNvCxnSpPr/>
          <p:nvPr/>
        </p:nvCxnSpPr>
        <p:spPr>
          <a:xfrm flipV="1">
            <a:off x="7655464" y="3372048"/>
            <a:ext cx="1256154" cy="178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07579AC4-893E-45BF-9C85-5F0098AC16AE}"/>
                  </a:ext>
                </a:extLst>
              </p:cNvPr>
              <p:cNvSpPr txBox="1"/>
              <p:nvPr/>
            </p:nvSpPr>
            <p:spPr>
              <a:xfrm>
                <a:off x="8214280" y="5089726"/>
                <a:ext cx="3441219" cy="1400255"/>
              </a:xfrm>
              <a:prstGeom prst="rect">
                <a:avLst/>
              </a:prstGeom>
              <a:noFill/>
            </p:spPr>
            <p:txBody>
              <a:bodyPr wrap="square">
                <a:spAutoFit/>
              </a:bodyPr>
              <a:lstStyle/>
              <a:p>
                <a:pPr/>
                <a:endParaRPr kumimoji="1" lang="en-US" altLang="zh-CN" sz="1200" dirty="0">
                  <a:solidFill>
                    <a:srgbClr val="000000"/>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r>
                        <a:rPr kumimoji="1" lang="en-US" altLang="zh-CN" sz="1200" b="0" i="1" smtClean="0">
                          <a:solidFill>
                            <a:srgbClr val="000000"/>
                          </a:solidFill>
                          <a:latin typeface="Cambria Math" panose="02040503050406030204" pitchFamily="18" charset="0"/>
                          <a:ea typeface="Microsoft YaHei" panose="020B0503020204020204" pitchFamily="34" charset="-122"/>
                        </a:rPr>
                        <m:t>𝑄</m:t>
                      </m:r>
                      <m:r>
                        <a:rPr kumimoji="1" lang="en-US" altLang="zh-CN" sz="1200" b="0" i="1" smtClean="0">
                          <a:solidFill>
                            <a:srgbClr val="000000"/>
                          </a:solidFill>
                          <a:latin typeface="Cambria Math" panose="02040503050406030204" pitchFamily="18" charset="0"/>
                          <a:ea typeface="Microsoft YaHei" panose="020B0503020204020204" pitchFamily="34" charset="-122"/>
                        </a:rPr>
                        <m:t>=</m:t>
                      </m:r>
                      <m:r>
                        <a:rPr kumimoji="1" lang="en-US" altLang="zh-CN" sz="1200" b="0" i="1" smtClean="0">
                          <a:solidFill>
                            <a:srgbClr val="000000"/>
                          </a:solidFill>
                          <a:latin typeface="Cambria Math" panose="02040503050406030204" pitchFamily="18" charset="0"/>
                          <a:ea typeface="Microsoft YaHei" panose="020B0503020204020204" pitchFamily="34" charset="-122"/>
                        </a:rPr>
                        <m:t>𝑥</m:t>
                      </m:r>
                      <m:sSub>
                        <m:sSubPr>
                          <m:ctrlPr>
                            <a:rPr kumimoji="1" lang="en-US" altLang="zh-CN" sz="1200" b="0" i="1" smtClean="0">
                              <a:solidFill>
                                <a:srgbClr val="000000"/>
                              </a:solidFill>
                              <a:latin typeface="Cambria Math" panose="02040503050406030204" pitchFamily="18" charset="0"/>
                              <a:ea typeface="Microsoft YaHei" panose="020B0503020204020204" pitchFamily="34" charset="-122"/>
                            </a:rPr>
                          </m:ctrlPr>
                        </m:sSubPr>
                        <m:e>
                          <m:r>
                            <a:rPr kumimoji="1" lang="en-US" altLang="zh-CN" sz="1200" b="0" i="1" smtClean="0">
                              <a:solidFill>
                                <a:srgbClr val="000000"/>
                              </a:solidFill>
                              <a:latin typeface="Cambria Math" panose="02040503050406030204" pitchFamily="18" charset="0"/>
                              <a:ea typeface="Microsoft YaHei" panose="020B0503020204020204" pitchFamily="34" charset="-122"/>
                            </a:rPr>
                            <m:t>𝑊</m:t>
                          </m:r>
                        </m:e>
                        <m:sub>
                          <m:r>
                            <a:rPr kumimoji="1" lang="en-US" altLang="zh-CN" sz="1200" b="0" i="1" smtClean="0">
                              <a:solidFill>
                                <a:srgbClr val="000000"/>
                              </a:solidFill>
                              <a:latin typeface="Cambria Math" panose="02040503050406030204" pitchFamily="18" charset="0"/>
                              <a:ea typeface="Microsoft YaHei" panose="020B0503020204020204" pitchFamily="34" charset="-122"/>
                            </a:rPr>
                            <m:t>𝑄</m:t>
                          </m:r>
                        </m:sub>
                      </m:sSub>
                      <m:r>
                        <a:rPr kumimoji="1" lang="en-US" altLang="zh-CN" sz="1200" i="1">
                          <a:solidFill>
                            <a:srgbClr val="000000"/>
                          </a:solidFill>
                          <a:latin typeface="Cambria Math" panose="02040503050406030204" pitchFamily="18" charset="0"/>
                          <a:ea typeface="Microsoft YaHei" panose="020B0503020204020204" pitchFamily="34" charset="-122"/>
                        </a:rPr>
                        <m:t>∈</m:t>
                      </m:r>
                      <m:sSup>
                        <m:sSupPr>
                          <m:ctrlPr>
                            <a:rPr kumimoji="1" lang="en-US" altLang="zh-CN" sz="1200" i="1">
                              <a:solidFill>
                                <a:srgbClr val="000000"/>
                              </a:solidFill>
                              <a:latin typeface="Cambria Math" panose="02040503050406030204" pitchFamily="18" charset="0"/>
                              <a:ea typeface="Microsoft YaHei" panose="020B0503020204020204" pitchFamily="34" charset="-122"/>
                            </a:rPr>
                          </m:ctrlPr>
                        </m:sSupPr>
                        <m:e>
                          <m:r>
                            <a:rPr kumimoji="1" lang="en-US" altLang="zh-CN" sz="1200" i="1">
                              <a:solidFill>
                                <a:srgbClr val="000000"/>
                              </a:solidFill>
                              <a:latin typeface="Cambria Math" panose="02040503050406030204" pitchFamily="18" charset="0"/>
                              <a:ea typeface="Microsoft YaHei" panose="020B0503020204020204" pitchFamily="34" charset="-122"/>
                            </a:rPr>
                            <m:t>ℝ</m:t>
                          </m:r>
                        </m:e>
                        <m:sup>
                          <m:r>
                            <a:rPr kumimoji="1" lang="en-US" altLang="zh-CN" sz="1200" b="0" i="1" smtClean="0">
                              <a:solidFill>
                                <a:srgbClr val="000000"/>
                              </a:solidFill>
                              <a:latin typeface="Cambria Math" panose="02040503050406030204" pitchFamily="18" charset="0"/>
                              <a:ea typeface="Microsoft YaHei" panose="020B0503020204020204" pitchFamily="34" charset="-122"/>
                            </a:rPr>
                            <m:t>𝐿</m:t>
                          </m:r>
                          <m:r>
                            <a:rPr kumimoji="1" lang="en-US" altLang="zh-CN" sz="1200" i="1">
                              <a:solidFill>
                                <a:srgbClr val="000000"/>
                              </a:solidFill>
                              <a:latin typeface="Cambria Math" panose="02040503050406030204" pitchFamily="18" charset="0"/>
                              <a:ea typeface="Microsoft YaHei" panose="020B0503020204020204" pitchFamily="34" charset="-122"/>
                            </a:rPr>
                            <m:t>×</m:t>
                          </m:r>
                          <m:r>
                            <a:rPr kumimoji="1" lang="en-US" altLang="zh-CN" sz="1200" b="0" i="1" smtClean="0">
                              <a:solidFill>
                                <a:srgbClr val="000000"/>
                              </a:solidFill>
                              <a:latin typeface="Cambria Math" panose="02040503050406030204" pitchFamily="18" charset="0"/>
                              <a:ea typeface="Microsoft YaHei" panose="020B0503020204020204" pitchFamily="34" charset="-122"/>
                            </a:rPr>
                            <m:t>𝑑</m:t>
                          </m:r>
                        </m:sup>
                      </m:sSup>
                    </m:oMath>
                    <m:oMath xmlns:m="http://schemas.openxmlformats.org/officeDocument/2006/math">
                      <m:r>
                        <a:rPr kumimoji="1" lang="en-US" altLang="zh-CN" sz="1200" b="0" i="1" smtClean="0">
                          <a:solidFill>
                            <a:srgbClr val="000000"/>
                          </a:solidFill>
                          <a:latin typeface="Cambria Math" panose="02040503050406030204" pitchFamily="18" charset="0"/>
                          <a:ea typeface="Microsoft YaHei" panose="020B0503020204020204" pitchFamily="34" charset="-122"/>
                        </a:rPr>
                        <m:t>𝐾</m:t>
                      </m:r>
                      <m:r>
                        <a:rPr kumimoji="1" lang="en-US" altLang="zh-CN" sz="1200" b="0" i="1" smtClean="0">
                          <a:solidFill>
                            <a:srgbClr val="000000"/>
                          </a:solidFill>
                          <a:latin typeface="Cambria Math" panose="02040503050406030204" pitchFamily="18" charset="0"/>
                          <a:ea typeface="Microsoft YaHei" panose="020B0503020204020204" pitchFamily="34" charset="-122"/>
                        </a:rPr>
                        <m:t>=</m:t>
                      </m:r>
                      <m:r>
                        <a:rPr kumimoji="1" lang="en-US" altLang="zh-CN" sz="1200" b="0" i="1" smtClean="0">
                          <a:solidFill>
                            <a:srgbClr val="000000"/>
                          </a:solidFill>
                          <a:latin typeface="Cambria Math" panose="02040503050406030204" pitchFamily="18" charset="0"/>
                          <a:ea typeface="Microsoft YaHei" panose="020B0503020204020204" pitchFamily="34" charset="-122"/>
                        </a:rPr>
                        <m:t>𝑥</m:t>
                      </m:r>
                      <m:sSub>
                        <m:sSubPr>
                          <m:ctrlPr>
                            <a:rPr kumimoji="1" lang="en-US" altLang="zh-CN" sz="1200" b="0" i="1" smtClean="0">
                              <a:solidFill>
                                <a:srgbClr val="000000"/>
                              </a:solidFill>
                              <a:latin typeface="Cambria Math" panose="02040503050406030204" pitchFamily="18" charset="0"/>
                              <a:ea typeface="Microsoft YaHei" panose="020B0503020204020204" pitchFamily="34" charset="-122"/>
                            </a:rPr>
                          </m:ctrlPr>
                        </m:sSubPr>
                        <m:e>
                          <m:r>
                            <a:rPr kumimoji="1" lang="en-US" altLang="zh-CN" sz="1200" b="0" i="1" smtClean="0">
                              <a:solidFill>
                                <a:srgbClr val="000000"/>
                              </a:solidFill>
                              <a:latin typeface="Cambria Math" panose="02040503050406030204" pitchFamily="18" charset="0"/>
                              <a:ea typeface="Microsoft YaHei" panose="020B0503020204020204" pitchFamily="34" charset="-122"/>
                            </a:rPr>
                            <m:t>𝑊</m:t>
                          </m:r>
                        </m:e>
                        <m:sub>
                          <m:r>
                            <a:rPr kumimoji="1" lang="en-US" altLang="zh-CN" sz="1200" b="0" i="1" smtClean="0">
                              <a:solidFill>
                                <a:srgbClr val="000000"/>
                              </a:solidFill>
                              <a:latin typeface="Cambria Math" panose="02040503050406030204" pitchFamily="18" charset="0"/>
                              <a:ea typeface="Microsoft YaHei" panose="020B0503020204020204" pitchFamily="34" charset="-122"/>
                            </a:rPr>
                            <m:t>𝐾</m:t>
                          </m:r>
                        </m:sub>
                      </m:sSub>
                      <m:r>
                        <a:rPr kumimoji="1" lang="en-US" altLang="zh-CN" sz="1200" i="1">
                          <a:solidFill>
                            <a:srgbClr val="000000"/>
                          </a:solidFill>
                          <a:latin typeface="Cambria Math" panose="02040503050406030204" pitchFamily="18" charset="0"/>
                          <a:ea typeface="Microsoft YaHei" panose="020B0503020204020204" pitchFamily="34" charset="-122"/>
                        </a:rPr>
                        <m:t>∈</m:t>
                      </m:r>
                      <m:sSup>
                        <m:sSupPr>
                          <m:ctrlPr>
                            <a:rPr kumimoji="1" lang="en-US" altLang="zh-CN" sz="1200" i="1">
                              <a:solidFill>
                                <a:srgbClr val="000000"/>
                              </a:solidFill>
                              <a:latin typeface="Cambria Math" panose="02040503050406030204" pitchFamily="18" charset="0"/>
                              <a:ea typeface="Microsoft YaHei" panose="020B0503020204020204" pitchFamily="34" charset="-122"/>
                            </a:rPr>
                          </m:ctrlPr>
                        </m:sSupPr>
                        <m:e>
                          <m:r>
                            <a:rPr kumimoji="1" lang="en-US" altLang="zh-CN" sz="1200" i="1">
                              <a:solidFill>
                                <a:srgbClr val="000000"/>
                              </a:solidFill>
                              <a:latin typeface="Cambria Math" panose="02040503050406030204" pitchFamily="18" charset="0"/>
                              <a:ea typeface="Microsoft YaHei" panose="020B0503020204020204" pitchFamily="34" charset="-122"/>
                            </a:rPr>
                            <m:t>ℝ</m:t>
                          </m:r>
                        </m:e>
                        <m:sup>
                          <m:r>
                            <a:rPr kumimoji="1" lang="en-US" altLang="zh-CN" sz="1200" b="0" i="1" smtClean="0">
                              <a:solidFill>
                                <a:srgbClr val="000000"/>
                              </a:solidFill>
                              <a:latin typeface="Cambria Math" panose="02040503050406030204" pitchFamily="18" charset="0"/>
                              <a:ea typeface="Microsoft YaHei" panose="020B0503020204020204" pitchFamily="34" charset="-122"/>
                            </a:rPr>
                            <m:t>𝐿</m:t>
                          </m:r>
                          <m:r>
                            <a:rPr kumimoji="1" lang="en-US" altLang="zh-CN" sz="1200" i="1">
                              <a:solidFill>
                                <a:srgbClr val="000000"/>
                              </a:solidFill>
                              <a:latin typeface="Cambria Math" panose="02040503050406030204" pitchFamily="18" charset="0"/>
                              <a:ea typeface="Microsoft YaHei" panose="020B0503020204020204" pitchFamily="34" charset="-122"/>
                            </a:rPr>
                            <m:t>×</m:t>
                          </m:r>
                          <m:r>
                            <a:rPr kumimoji="1" lang="en-US" altLang="zh-CN" sz="1200" b="0" i="1" smtClean="0">
                              <a:solidFill>
                                <a:srgbClr val="000000"/>
                              </a:solidFill>
                              <a:latin typeface="Cambria Math" panose="02040503050406030204" pitchFamily="18" charset="0"/>
                              <a:ea typeface="Microsoft YaHei" panose="020B0503020204020204" pitchFamily="34" charset="-122"/>
                            </a:rPr>
                            <m:t>𝑑</m:t>
                          </m:r>
                        </m:sup>
                      </m:sSup>
                    </m:oMath>
                    <m:oMath xmlns:m="http://schemas.openxmlformats.org/officeDocument/2006/math">
                      <m:r>
                        <a:rPr kumimoji="1" lang="en-US" altLang="zh-CN" sz="1200" b="0" i="1" smtClean="0">
                          <a:solidFill>
                            <a:srgbClr val="000000"/>
                          </a:solidFill>
                          <a:latin typeface="Cambria Math" panose="02040503050406030204" pitchFamily="18" charset="0"/>
                          <a:ea typeface="Microsoft YaHei" panose="020B0503020204020204" pitchFamily="34" charset="-122"/>
                        </a:rPr>
                        <m:t>𝑉</m:t>
                      </m:r>
                      <m:r>
                        <a:rPr kumimoji="1" lang="en-US" altLang="zh-CN" sz="1200" b="0" i="1" smtClean="0">
                          <a:solidFill>
                            <a:srgbClr val="000000"/>
                          </a:solidFill>
                          <a:latin typeface="Cambria Math" panose="02040503050406030204" pitchFamily="18" charset="0"/>
                          <a:ea typeface="Microsoft YaHei" panose="020B0503020204020204" pitchFamily="34" charset="-122"/>
                        </a:rPr>
                        <m:t>=</m:t>
                      </m:r>
                      <m:r>
                        <a:rPr kumimoji="1" lang="en-US" altLang="zh-CN" sz="1200" b="0" i="1" smtClean="0">
                          <a:solidFill>
                            <a:srgbClr val="000000"/>
                          </a:solidFill>
                          <a:latin typeface="Cambria Math" panose="02040503050406030204" pitchFamily="18" charset="0"/>
                          <a:ea typeface="Microsoft YaHei" panose="020B0503020204020204" pitchFamily="34" charset="-122"/>
                        </a:rPr>
                        <m:t>𝑥</m:t>
                      </m:r>
                      <m:sSub>
                        <m:sSubPr>
                          <m:ctrlPr>
                            <a:rPr kumimoji="1" lang="en-US" altLang="zh-CN" sz="1200" b="0" i="1" smtClean="0">
                              <a:solidFill>
                                <a:srgbClr val="000000"/>
                              </a:solidFill>
                              <a:latin typeface="Cambria Math" panose="02040503050406030204" pitchFamily="18" charset="0"/>
                              <a:ea typeface="Microsoft YaHei" panose="020B0503020204020204" pitchFamily="34" charset="-122"/>
                            </a:rPr>
                          </m:ctrlPr>
                        </m:sSubPr>
                        <m:e>
                          <m:r>
                            <a:rPr kumimoji="1" lang="en-US" altLang="zh-CN" sz="1200" b="0" i="1" smtClean="0">
                              <a:solidFill>
                                <a:srgbClr val="000000"/>
                              </a:solidFill>
                              <a:latin typeface="Cambria Math" panose="02040503050406030204" pitchFamily="18" charset="0"/>
                              <a:ea typeface="Microsoft YaHei" panose="020B0503020204020204" pitchFamily="34" charset="-122"/>
                            </a:rPr>
                            <m:t>𝑊</m:t>
                          </m:r>
                        </m:e>
                        <m:sub>
                          <m:r>
                            <a:rPr kumimoji="1" lang="en-US" altLang="zh-CN" sz="1200" b="0" i="1" smtClean="0">
                              <a:solidFill>
                                <a:srgbClr val="000000"/>
                              </a:solidFill>
                              <a:latin typeface="Cambria Math" panose="02040503050406030204" pitchFamily="18" charset="0"/>
                              <a:ea typeface="Microsoft YaHei" panose="020B0503020204020204" pitchFamily="34" charset="-122"/>
                            </a:rPr>
                            <m:t>𝑉</m:t>
                          </m:r>
                        </m:sub>
                      </m:sSub>
                      <m:r>
                        <a:rPr kumimoji="1" lang="en-US" altLang="zh-CN" sz="1200" i="1">
                          <a:solidFill>
                            <a:srgbClr val="000000"/>
                          </a:solidFill>
                          <a:latin typeface="Cambria Math" panose="02040503050406030204" pitchFamily="18" charset="0"/>
                          <a:ea typeface="Microsoft YaHei" panose="020B0503020204020204" pitchFamily="34" charset="-122"/>
                        </a:rPr>
                        <m:t>∈</m:t>
                      </m:r>
                      <m:sSup>
                        <m:sSupPr>
                          <m:ctrlPr>
                            <a:rPr kumimoji="1" lang="en-US" altLang="zh-CN" sz="1200" i="1">
                              <a:solidFill>
                                <a:srgbClr val="000000"/>
                              </a:solidFill>
                              <a:latin typeface="Cambria Math" panose="02040503050406030204" pitchFamily="18" charset="0"/>
                              <a:ea typeface="Microsoft YaHei" panose="020B0503020204020204" pitchFamily="34" charset="-122"/>
                            </a:rPr>
                          </m:ctrlPr>
                        </m:sSupPr>
                        <m:e>
                          <m:r>
                            <a:rPr kumimoji="1" lang="en-US" altLang="zh-CN" sz="1200" i="1">
                              <a:solidFill>
                                <a:srgbClr val="000000"/>
                              </a:solidFill>
                              <a:latin typeface="Cambria Math" panose="02040503050406030204" pitchFamily="18" charset="0"/>
                              <a:ea typeface="Microsoft YaHei" panose="020B0503020204020204" pitchFamily="34" charset="-122"/>
                            </a:rPr>
                            <m:t>ℝ</m:t>
                          </m:r>
                        </m:e>
                        <m:sup>
                          <m:r>
                            <a:rPr kumimoji="1" lang="en-US" altLang="zh-CN" sz="1200" b="0" i="1" smtClean="0">
                              <a:solidFill>
                                <a:srgbClr val="000000"/>
                              </a:solidFill>
                              <a:latin typeface="Cambria Math" panose="02040503050406030204" pitchFamily="18" charset="0"/>
                              <a:ea typeface="Microsoft YaHei" panose="020B0503020204020204" pitchFamily="34" charset="-122"/>
                            </a:rPr>
                            <m:t>𝐿</m:t>
                          </m:r>
                          <m:r>
                            <a:rPr kumimoji="1" lang="en-US" altLang="zh-CN" sz="1200" i="1">
                              <a:solidFill>
                                <a:srgbClr val="000000"/>
                              </a:solidFill>
                              <a:latin typeface="Cambria Math" panose="02040503050406030204" pitchFamily="18" charset="0"/>
                              <a:ea typeface="Microsoft YaHei" panose="020B0503020204020204" pitchFamily="34" charset="-122"/>
                            </a:rPr>
                            <m:t>×</m:t>
                          </m:r>
                          <m:r>
                            <a:rPr kumimoji="1" lang="en-US" altLang="zh-CN" sz="1200" b="0" i="1" smtClean="0">
                              <a:solidFill>
                                <a:srgbClr val="000000"/>
                              </a:solidFill>
                              <a:latin typeface="Cambria Math" panose="02040503050406030204" pitchFamily="18" charset="0"/>
                              <a:ea typeface="Microsoft YaHei" panose="020B0503020204020204" pitchFamily="34" charset="-122"/>
                            </a:rPr>
                            <m:t>𝑑</m:t>
                          </m:r>
                        </m:sup>
                      </m:sSup>
                    </m:oMath>
                  </m:oMathPara>
                </a14:m>
                <a:endParaRPr kumimoji="1" lang="en-US" altLang="zh-CN" sz="1200" dirty="0">
                  <a:solidFill>
                    <a:srgbClr val="000000"/>
                  </a:solidFill>
                  <a:latin typeface="Microsoft YaHei" panose="020B0503020204020204" pitchFamily="34" charset="-122"/>
                  <a:ea typeface="Microsoft YaHei" panose="020B0503020204020204" pitchFamily="34" charset="-122"/>
                </a:endParaRPr>
              </a:p>
              <a:p>
                <a:pPr/>
                <a:endParaRPr kumimoji="1" lang="en-US" altLang="zh-CN" sz="1200" dirty="0">
                  <a:solidFill>
                    <a:srgbClr val="000000"/>
                  </a:solidFill>
                  <a:latin typeface="Microsoft YaHei" panose="020B0503020204020204" pitchFamily="34" charset="-122"/>
                  <a:ea typeface="Microsoft YaHei" panose="020B0503020204020204" pitchFamily="34" charset="-122"/>
                </a:endParaRPr>
              </a:p>
              <a:p>
                <a14:m>
                  <m:oMathPara xmlns:m="http://schemas.openxmlformats.org/officeDocument/2006/math">
                    <m:oMathParaPr>
                      <m:jc m:val="centerGroup"/>
                    </m:oMathParaPr>
                    <m:oMath xmlns:m="http://schemas.openxmlformats.org/officeDocument/2006/math">
                      <m:r>
                        <a:rPr kumimoji="1" lang="en-US" altLang="zh-CN" sz="1200" b="0" i="1" smtClean="0">
                          <a:solidFill>
                            <a:srgbClr val="000000"/>
                          </a:solidFill>
                          <a:latin typeface="Cambria Math" panose="02040503050406030204" pitchFamily="18" charset="0"/>
                          <a:ea typeface="Microsoft YaHei" panose="020B0503020204020204" pitchFamily="34" charset="-122"/>
                        </a:rPr>
                        <m:t>𝑂</m:t>
                      </m:r>
                      <m:r>
                        <a:rPr kumimoji="1" lang="en-US" altLang="zh-CN" sz="1200" b="0" i="1" smtClean="0">
                          <a:solidFill>
                            <a:srgbClr val="000000"/>
                          </a:solidFill>
                          <a:latin typeface="Cambria Math" panose="02040503050406030204" pitchFamily="18" charset="0"/>
                          <a:ea typeface="Microsoft YaHei" panose="020B0503020204020204" pitchFamily="34" charset="-122"/>
                        </a:rPr>
                        <m:t>≔</m:t>
                      </m:r>
                      <m:r>
                        <m:rPr>
                          <m:sty m:val="p"/>
                        </m:rPr>
                        <a:rPr kumimoji="1" lang="en-US" altLang="zh-CN" sz="1200" b="0" i="0" smtClean="0">
                          <a:solidFill>
                            <a:srgbClr val="000000"/>
                          </a:solidFill>
                          <a:latin typeface="Cambria Math" panose="02040503050406030204" pitchFamily="18" charset="0"/>
                          <a:ea typeface="Microsoft YaHei" panose="020B0503020204020204" pitchFamily="34" charset="-122"/>
                        </a:rPr>
                        <m:t>softmax</m:t>
                      </m:r>
                      <m:d>
                        <m:dPr>
                          <m:ctrlPr>
                            <a:rPr kumimoji="1" lang="en-US" altLang="zh-CN" sz="1200" b="0" i="1" smtClean="0">
                              <a:solidFill>
                                <a:srgbClr val="000000"/>
                              </a:solidFill>
                              <a:latin typeface="Cambria Math" panose="02040503050406030204" pitchFamily="18" charset="0"/>
                              <a:ea typeface="Microsoft YaHei" panose="020B0503020204020204" pitchFamily="34" charset="-122"/>
                            </a:rPr>
                          </m:ctrlPr>
                        </m:dPr>
                        <m:e>
                          <m:r>
                            <a:rPr kumimoji="1" lang="en-US" altLang="zh-CN" sz="1200" b="0" i="1" smtClean="0">
                              <a:solidFill>
                                <a:srgbClr val="000000"/>
                              </a:solidFill>
                              <a:latin typeface="Cambria Math" panose="02040503050406030204" pitchFamily="18" charset="0"/>
                              <a:ea typeface="Microsoft YaHei" panose="020B0503020204020204" pitchFamily="34" charset="-122"/>
                            </a:rPr>
                            <m:t>𝑄</m:t>
                          </m:r>
                          <m:sSup>
                            <m:sSupPr>
                              <m:ctrlPr>
                                <a:rPr kumimoji="1" lang="en-US" altLang="zh-CN" sz="1200" b="0" i="1" smtClean="0">
                                  <a:solidFill>
                                    <a:srgbClr val="000000"/>
                                  </a:solidFill>
                                  <a:latin typeface="Cambria Math" panose="02040503050406030204" pitchFamily="18" charset="0"/>
                                  <a:ea typeface="Microsoft YaHei" panose="020B0503020204020204" pitchFamily="34" charset="-122"/>
                                </a:rPr>
                              </m:ctrlPr>
                            </m:sSupPr>
                            <m:e>
                              <m:r>
                                <a:rPr kumimoji="1" lang="en-US" altLang="zh-CN" sz="1200" b="0" i="1" smtClean="0">
                                  <a:solidFill>
                                    <a:srgbClr val="000000"/>
                                  </a:solidFill>
                                  <a:latin typeface="Cambria Math" panose="02040503050406030204" pitchFamily="18" charset="0"/>
                                  <a:ea typeface="Microsoft YaHei" panose="020B0503020204020204" pitchFamily="34" charset="-122"/>
                                </a:rPr>
                                <m:t>𝐾</m:t>
                              </m:r>
                            </m:e>
                            <m:sup>
                              <m:r>
                                <a:rPr kumimoji="1" lang="en-US" altLang="zh-CN" sz="1200" b="0" i="1" smtClean="0">
                                  <a:solidFill>
                                    <a:srgbClr val="000000"/>
                                  </a:solidFill>
                                  <a:latin typeface="Cambria Math" panose="02040503050406030204" pitchFamily="18" charset="0"/>
                                  <a:ea typeface="Microsoft YaHei" panose="020B0503020204020204" pitchFamily="34" charset="-122"/>
                                </a:rPr>
                                <m:t>𝑇</m:t>
                              </m:r>
                            </m:sup>
                          </m:sSup>
                          <m:r>
                            <a:rPr kumimoji="1" lang="en-US" altLang="zh-CN" sz="1200" b="0" i="1" smtClean="0">
                              <a:solidFill>
                                <a:srgbClr val="000000"/>
                              </a:solidFill>
                              <a:latin typeface="Cambria Math" panose="02040503050406030204" pitchFamily="18" charset="0"/>
                              <a:ea typeface="Microsoft YaHei" panose="020B0503020204020204" pitchFamily="34" charset="-122"/>
                            </a:rPr>
                            <m:t>⊙</m:t>
                          </m:r>
                          <m:r>
                            <a:rPr kumimoji="1" lang="en-US" altLang="zh-CN" sz="1200" b="0" i="1" smtClean="0">
                              <a:solidFill>
                                <a:srgbClr val="000000"/>
                              </a:solidFill>
                              <a:latin typeface="Cambria Math" panose="02040503050406030204" pitchFamily="18" charset="0"/>
                              <a:ea typeface="Microsoft YaHei" panose="020B0503020204020204" pitchFamily="34" charset="-122"/>
                            </a:rPr>
                            <m:t>𝑀</m:t>
                          </m:r>
                        </m:e>
                      </m:d>
                      <m:r>
                        <a:rPr kumimoji="1" lang="en-US" altLang="zh-CN" sz="1200" b="0" i="1" smtClean="0">
                          <a:solidFill>
                            <a:srgbClr val="000000"/>
                          </a:solidFill>
                          <a:latin typeface="Cambria Math" panose="02040503050406030204" pitchFamily="18" charset="0"/>
                          <a:ea typeface="Microsoft YaHei" panose="020B0503020204020204" pitchFamily="34" charset="-122"/>
                        </a:rPr>
                        <m:t>𝑉</m:t>
                      </m:r>
                      <m:r>
                        <a:rPr kumimoji="1" lang="en-US" altLang="zh-CN" sz="1200" b="0" i="0" smtClean="0">
                          <a:solidFill>
                            <a:srgbClr val="000000"/>
                          </a:solidFill>
                          <a:latin typeface="Cambria Math" panose="02040503050406030204" pitchFamily="18" charset="0"/>
                          <a:ea typeface="Microsoft YaHei" panose="020B0503020204020204" pitchFamily="34" charset="-122"/>
                        </a:rPr>
                        <m:t> </m:t>
                      </m:r>
                      <m:r>
                        <a:rPr kumimoji="1" lang="en-US" altLang="zh-CN" sz="1200" b="0" i="1" smtClean="0">
                          <a:solidFill>
                            <a:srgbClr val="000000"/>
                          </a:solidFill>
                          <a:latin typeface="Cambria Math" panose="02040503050406030204" pitchFamily="18" charset="0"/>
                          <a:ea typeface="Microsoft YaHei" panose="020B0503020204020204" pitchFamily="34" charset="-122"/>
                        </a:rPr>
                        <m:t>∈</m:t>
                      </m:r>
                      <m:sSup>
                        <m:sSupPr>
                          <m:ctrlPr>
                            <a:rPr kumimoji="1" lang="en-US" altLang="zh-CN" sz="1200" i="1">
                              <a:solidFill>
                                <a:srgbClr val="000000"/>
                              </a:solidFill>
                              <a:latin typeface="Cambria Math" panose="02040503050406030204" pitchFamily="18" charset="0"/>
                              <a:ea typeface="Microsoft YaHei" panose="020B0503020204020204" pitchFamily="34" charset="-122"/>
                            </a:rPr>
                          </m:ctrlPr>
                        </m:sSupPr>
                        <m:e>
                          <m:r>
                            <a:rPr kumimoji="1" lang="en-US" altLang="zh-CN" sz="1200" i="1">
                              <a:solidFill>
                                <a:srgbClr val="000000"/>
                              </a:solidFill>
                              <a:latin typeface="Cambria Math" panose="02040503050406030204" pitchFamily="18" charset="0"/>
                              <a:ea typeface="Microsoft YaHei" panose="020B0503020204020204" pitchFamily="34" charset="-122"/>
                            </a:rPr>
                            <m:t>ℝ</m:t>
                          </m:r>
                        </m:e>
                        <m:sup>
                          <m:r>
                            <a:rPr kumimoji="1" lang="en-US" altLang="zh-CN" sz="1200" i="1">
                              <a:solidFill>
                                <a:srgbClr val="000000"/>
                              </a:solidFill>
                              <a:latin typeface="Cambria Math" panose="02040503050406030204" pitchFamily="18" charset="0"/>
                              <a:ea typeface="Microsoft YaHei" panose="020B0503020204020204" pitchFamily="34" charset="-122"/>
                            </a:rPr>
                            <m:t>𝐿</m:t>
                          </m:r>
                          <m:r>
                            <a:rPr kumimoji="1" lang="en-US" altLang="zh-CN" sz="1200" i="1">
                              <a:solidFill>
                                <a:srgbClr val="000000"/>
                              </a:solidFill>
                              <a:latin typeface="Cambria Math" panose="02040503050406030204" pitchFamily="18" charset="0"/>
                              <a:ea typeface="Microsoft YaHei" panose="020B0503020204020204" pitchFamily="34" charset="-122"/>
                            </a:rPr>
                            <m:t>×</m:t>
                          </m:r>
                          <m:r>
                            <a:rPr kumimoji="1" lang="en-US" altLang="zh-CN" sz="1200" i="1">
                              <a:solidFill>
                                <a:srgbClr val="000000"/>
                              </a:solidFill>
                              <a:latin typeface="Cambria Math" panose="02040503050406030204" pitchFamily="18" charset="0"/>
                              <a:ea typeface="Microsoft YaHei" panose="020B0503020204020204" pitchFamily="34" charset="-122"/>
                            </a:rPr>
                            <m:t>𝑑</m:t>
                          </m:r>
                        </m:sup>
                      </m:sSup>
                      <m:r>
                        <a:rPr kumimoji="1" lang="en-US" altLang="zh-CN" sz="1200" b="0" i="0" smtClean="0">
                          <a:solidFill>
                            <a:srgbClr val="FF0000"/>
                          </a:solidFill>
                          <a:latin typeface="Cambria Math" panose="02040503050406030204" pitchFamily="18" charset="0"/>
                          <a:ea typeface="Microsoft YaHei" panose="020B0503020204020204" pitchFamily="34" charset="-122"/>
                        </a:rPr>
                        <m:t>~  </m:t>
                      </m:r>
                      <m:r>
                        <m:rPr>
                          <m:sty m:val="p"/>
                        </m:rPr>
                        <a:rPr kumimoji="1" lang="en-US" altLang="zh-CN" sz="1200">
                          <a:solidFill>
                            <a:schemeClr val="accent1"/>
                          </a:solidFill>
                          <a:latin typeface="Cambria Math" panose="02040503050406030204" pitchFamily="18" charset="0"/>
                          <a:ea typeface="Microsoft YaHei" panose="020B0503020204020204" pitchFamily="34" charset="-122"/>
                        </a:rPr>
                        <m:t>O</m:t>
                      </m:r>
                      <m:r>
                        <a:rPr kumimoji="1" lang="en-US" altLang="zh-CN" sz="1200">
                          <a:solidFill>
                            <a:schemeClr val="accent1"/>
                          </a:solidFill>
                          <a:latin typeface="Cambria Math" panose="02040503050406030204" pitchFamily="18" charset="0"/>
                          <a:ea typeface="Microsoft YaHei" panose="020B0503020204020204" pitchFamily="34" charset="-122"/>
                        </a:rPr>
                        <m:t>(</m:t>
                      </m:r>
                      <m:sSup>
                        <m:sSupPr>
                          <m:ctrlPr>
                            <a:rPr kumimoji="1" lang="en-US" altLang="zh-CN" sz="1200" i="1">
                              <a:solidFill>
                                <a:schemeClr val="accent1"/>
                              </a:solidFill>
                              <a:latin typeface="Cambria Math" panose="02040503050406030204" pitchFamily="18" charset="0"/>
                              <a:ea typeface="Microsoft YaHei" panose="020B0503020204020204" pitchFamily="34" charset="-122"/>
                            </a:rPr>
                          </m:ctrlPr>
                        </m:sSupPr>
                        <m:e>
                          <m:r>
                            <m:rPr>
                              <m:sty m:val="p"/>
                            </m:rPr>
                            <a:rPr kumimoji="1" lang="en-US" altLang="zh-CN" sz="1200">
                              <a:solidFill>
                                <a:schemeClr val="accent1"/>
                              </a:solidFill>
                              <a:latin typeface="Cambria Math" panose="02040503050406030204" pitchFamily="18" charset="0"/>
                              <a:ea typeface="Microsoft YaHei" panose="020B0503020204020204" pitchFamily="34" charset="-122"/>
                            </a:rPr>
                            <m:t>L</m:t>
                          </m:r>
                        </m:e>
                        <m:sup>
                          <m:r>
                            <a:rPr kumimoji="1" lang="en-US" altLang="zh-CN" sz="1200">
                              <a:solidFill>
                                <a:schemeClr val="accent1"/>
                              </a:solidFill>
                              <a:latin typeface="Cambria Math" panose="02040503050406030204" pitchFamily="18" charset="0"/>
                              <a:ea typeface="Microsoft YaHei" panose="020B0503020204020204" pitchFamily="34" charset="-122"/>
                            </a:rPr>
                            <m:t>2</m:t>
                          </m:r>
                        </m:sup>
                      </m:sSup>
                      <m:r>
                        <a:rPr kumimoji="1" lang="en-US" altLang="zh-CN" sz="1200">
                          <a:solidFill>
                            <a:schemeClr val="accent1"/>
                          </a:solidFill>
                          <a:latin typeface="Cambria Math" panose="02040503050406030204" pitchFamily="18" charset="0"/>
                          <a:ea typeface="Microsoft YaHei" panose="020B0503020204020204" pitchFamily="34" charset="-122"/>
                        </a:rPr>
                        <m:t>)</m:t>
                      </m:r>
                    </m:oMath>
                  </m:oMathPara>
                </a14:m>
                <a:endParaRPr kumimoji="1" lang="en-US" altLang="zh-CN" sz="1200" i="1" dirty="0">
                  <a:solidFill>
                    <a:srgbClr val="000000"/>
                  </a:solidFill>
                  <a:latin typeface="Microsoft YaHei" panose="020B0503020204020204" pitchFamily="34" charset="-122"/>
                  <a:ea typeface="Microsoft YaHei" panose="020B0503020204020204" pitchFamily="34" charset="-122"/>
                </a:endParaRPr>
              </a:p>
              <a:p>
                <a:pPr/>
                <a:endParaRPr kumimoji="1" lang="en-US" altLang="zh-CN" sz="1100" dirty="0">
                  <a:solidFill>
                    <a:srgbClr val="000000"/>
                  </a:solidFill>
                  <a:latin typeface="Microsoft YaHei" panose="020B0503020204020204" pitchFamily="34" charset="-122"/>
                  <a:ea typeface="Microsoft YaHei" panose="020B0503020204020204" pitchFamily="34" charset="-122"/>
                </a:endParaRPr>
              </a:p>
            </p:txBody>
          </p:sp>
        </mc:Choice>
        <mc:Fallback>
          <p:sp>
            <p:nvSpPr>
              <p:cNvPr id="32" name="TextBox 31">
                <a:extLst>
                  <a:ext uri="{FF2B5EF4-FFF2-40B4-BE49-F238E27FC236}">
                    <a16:creationId xmlns:a16="http://schemas.microsoft.com/office/drawing/2014/main" id="{07579AC4-893E-45BF-9C85-5F0098AC16AE}"/>
                  </a:ext>
                </a:extLst>
              </p:cNvPr>
              <p:cNvSpPr txBox="1">
                <a:spLocks noRot="1" noChangeAspect="1" noMove="1" noResize="1" noEditPoints="1" noAdjustHandles="1" noChangeArrowheads="1" noChangeShapeType="1" noTextEdit="1"/>
              </p:cNvSpPr>
              <p:nvPr/>
            </p:nvSpPr>
            <p:spPr>
              <a:xfrm>
                <a:off x="8214280" y="5089726"/>
                <a:ext cx="3441219" cy="1400255"/>
              </a:xfrm>
              <a:prstGeom prst="rect">
                <a:avLst/>
              </a:prstGeom>
              <a:blipFill>
                <a:blip r:embed="rId6"/>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FD9D304-5058-BB36-4D74-672FB80E7002}"/>
              </a:ext>
            </a:extLst>
          </p:cNvPr>
          <p:cNvSpPr txBox="1"/>
          <p:nvPr/>
        </p:nvSpPr>
        <p:spPr>
          <a:xfrm>
            <a:off x="564381" y="790613"/>
            <a:ext cx="6099142" cy="307777"/>
          </a:xfrm>
          <a:prstGeom prst="rect">
            <a:avLst/>
          </a:prstGeom>
          <a:noFill/>
        </p:spPr>
        <p:txBody>
          <a:bodyPr wrap="square">
            <a:spAutoFit/>
          </a:bodyPr>
          <a:lstStyle/>
          <a:p>
            <a:r>
              <a:rPr kumimoji="1" lang="en-US" sz="1400" dirty="0">
                <a:solidFill>
                  <a:srgbClr val="000000"/>
                </a:solidFill>
                <a:latin typeface="Microsoft YaHei" panose="020B0503020204020204" pitchFamily="34" charset="-122"/>
                <a:ea typeface="Microsoft YaHei" panose="020B0503020204020204" pitchFamily="34" charset="-122"/>
              </a:rPr>
              <a:t>time complexity mainly comes from </a:t>
            </a:r>
            <a:r>
              <a:rPr kumimoji="1" lang="en-US" sz="1400" dirty="0">
                <a:solidFill>
                  <a:srgbClr val="FF0000"/>
                </a:solidFill>
                <a:latin typeface="Microsoft YaHei" panose="020B0503020204020204" pitchFamily="34" charset="-122"/>
                <a:ea typeface="Microsoft YaHei" panose="020B0503020204020204" pitchFamily="34" charset="-122"/>
              </a:rPr>
              <a:t>dot-product </a:t>
            </a:r>
            <a:r>
              <a:rPr kumimoji="1" lang="en-US" sz="1400" dirty="0" err="1">
                <a:solidFill>
                  <a:srgbClr val="FF0000"/>
                </a:solidFill>
                <a:latin typeface="Microsoft YaHei" panose="020B0503020204020204" pitchFamily="34" charset="-122"/>
                <a:ea typeface="Microsoft YaHei" panose="020B0503020204020204" pitchFamily="34" charset="-122"/>
              </a:rPr>
              <a:t>softmax</a:t>
            </a:r>
            <a:r>
              <a:rPr kumimoji="1" lang="en-US" sz="1400" dirty="0">
                <a:solidFill>
                  <a:srgbClr val="FF0000"/>
                </a:solidFill>
                <a:latin typeface="Microsoft YaHei" panose="020B0503020204020204" pitchFamily="34" charset="-122"/>
                <a:ea typeface="Microsoft YaHei" panose="020B0503020204020204" pitchFamily="34" charset="-122"/>
              </a:rPr>
              <a:t> attention </a:t>
            </a:r>
          </a:p>
        </p:txBody>
      </p:sp>
    </p:spTree>
    <p:extLst>
      <p:ext uri="{BB962C8B-B14F-4D97-AF65-F5344CB8AC3E}">
        <p14:creationId xmlns:p14="http://schemas.microsoft.com/office/powerpoint/2010/main" val="303132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FBE207-956F-4871-8D95-CB93F0C8E30B}"/>
              </a:ext>
            </a:extLst>
          </p:cNvPr>
          <p:cNvSpPr/>
          <p:nvPr/>
        </p:nvSpPr>
        <p:spPr>
          <a:xfrm>
            <a:off x="742871" y="918541"/>
            <a:ext cx="11016313" cy="5784264"/>
          </a:xfrm>
          <a:prstGeom prst="rect">
            <a:avLst/>
          </a:prstGeom>
          <a:solidFill>
            <a:schemeClr val="tx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TextBox 3">
            <a:extLst>
              <a:ext uri="{FF2B5EF4-FFF2-40B4-BE49-F238E27FC236}">
                <a16:creationId xmlns:a16="http://schemas.microsoft.com/office/drawing/2014/main" id="{C16206F3-7ED1-434A-9EB8-17A89BE54D2D}"/>
              </a:ext>
            </a:extLst>
          </p:cNvPr>
          <p:cNvSpPr txBox="1"/>
          <p:nvPr/>
        </p:nvSpPr>
        <p:spPr>
          <a:xfrm>
            <a:off x="742871" y="301527"/>
            <a:ext cx="10153734" cy="430887"/>
          </a:xfrm>
          <a:prstGeom prst="rect">
            <a:avLst/>
          </a:prstGeom>
          <a:noFill/>
        </p:spPr>
        <p:txBody>
          <a:bodyPr wrap="square" lIns="0" tIns="0" rIns="0" bIns="0" rtlCol="0">
            <a:spAutoFit/>
          </a:bodyPr>
          <a:lstStyle/>
          <a:p>
            <a:pPr algn="l"/>
            <a:r>
              <a:rPr kumimoji="1" lang="en-US" altLang="zh-CN" sz="2800" b="1" dirty="0">
                <a:solidFill>
                  <a:srgbClr val="C00000"/>
                </a:solidFill>
                <a:latin typeface="Microsoft YaHei" panose="020B0503020204020204" pitchFamily="34" charset="-122"/>
                <a:ea typeface="Microsoft YaHei" panose="020B0503020204020204" pitchFamily="34" charset="-122"/>
              </a:rPr>
              <a:t>Outline – Efficient Attention Variants </a:t>
            </a:r>
          </a:p>
        </p:txBody>
      </p:sp>
      <p:sp>
        <p:nvSpPr>
          <p:cNvPr id="6" name="Content Placeholder 1">
            <a:extLst>
              <a:ext uri="{FF2B5EF4-FFF2-40B4-BE49-F238E27FC236}">
                <a16:creationId xmlns:a16="http://schemas.microsoft.com/office/drawing/2014/main" id="{5463D44C-AD64-4820-926A-388993EFB792}"/>
              </a:ext>
            </a:extLst>
          </p:cNvPr>
          <p:cNvSpPr txBox="1">
            <a:spLocks/>
          </p:cNvSpPr>
          <p:nvPr/>
        </p:nvSpPr>
        <p:spPr>
          <a:xfrm>
            <a:off x="742871" y="1241859"/>
            <a:ext cx="8960744" cy="4889978"/>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468313" indent="-457200">
              <a:buFont typeface="Arial" panose="020B0604020202020204" pitchFamily="34" charset="0"/>
              <a:buAutoNum type="arabicPeriod"/>
            </a:pPr>
            <a:r>
              <a:rPr lang="en-US" altLang="en-US" sz="2000" b="1" dirty="0">
                <a:solidFill>
                  <a:srgbClr val="CF3E3E"/>
                </a:solidFill>
              </a:rPr>
              <a:t>Linear Attention </a:t>
            </a:r>
            <a:r>
              <a:rPr lang="en-US" altLang="en-US" sz="2000" b="1" dirty="0" err="1">
                <a:solidFill>
                  <a:srgbClr val="CF3E3E"/>
                </a:solidFill>
              </a:rPr>
              <a:t>Machenism</a:t>
            </a:r>
            <a:endParaRPr lang="en-US" altLang="zh-CN" sz="1482" b="1" dirty="0">
              <a:solidFill>
                <a:srgbClr val="CF3E3E"/>
              </a:solidFill>
            </a:endParaRPr>
          </a:p>
          <a:p>
            <a:pPr marL="1062212" lvl="1" indent="-457200">
              <a:buFont typeface="Wingdings" panose="05000000000000000000" pitchFamily="2" charset="2"/>
              <a:buChar char="Ø"/>
            </a:pPr>
            <a:r>
              <a:rPr lang="en-US" altLang="en-US" sz="1482" b="1" dirty="0"/>
              <a:t>Data-dependent decay: </a:t>
            </a:r>
            <a:r>
              <a:rPr lang="en-US" altLang="zh-CN" sz="1482" dirty="0" err="1"/>
              <a:t>RetNet</a:t>
            </a:r>
            <a:r>
              <a:rPr lang="en-US" altLang="zh-CN" sz="1482" dirty="0"/>
              <a:t>, </a:t>
            </a:r>
            <a:r>
              <a:rPr lang="en-US" altLang="zh-CN" sz="1482" dirty="0" err="1"/>
              <a:t>LighteningAttention</a:t>
            </a:r>
            <a:r>
              <a:rPr lang="en-US" altLang="zh-CN" sz="1482" dirty="0"/>
              <a:t>, Mamba2, GLA</a:t>
            </a:r>
          </a:p>
          <a:p>
            <a:pPr marL="1062212" lvl="1" indent="-457200">
              <a:buFont typeface="Wingdings" panose="05000000000000000000" pitchFamily="2" charset="2"/>
              <a:buChar char="Ø"/>
            </a:pPr>
            <a:r>
              <a:rPr lang="en-US" altLang="en-US" sz="1482" b="1" dirty="0"/>
              <a:t>Test time online learning: </a:t>
            </a:r>
            <a:r>
              <a:rPr lang="en-US" altLang="zh-CN" sz="1482" dirty="0" err="1"/>
              <a:t>DeltaNet</a:t>
            </a:r>
            <a:r>
              <a:rPr lang="en-US" altLang="zh-CN" sz="1482" dirty="0"/>
              <a:t>, Test-Time-Training, Titans, RWKV7, Gated </a:t>
            </a:r>
            <a:r>
              <a:rPr lang="en-US" altLang="zh-CN" sz="1482" dirty="0" err="1"/>
              <a:t>DeltaNet</a:t>
            </a:r>
            <a:endParaRPr lang="en-US" altLang="zh-CN" sz="1482" dirty="0"/>
          </a:p>
          <a:p>
            <a:pPr marL="1062212" lvl="1" indent="-457200">
              <a:buFont typeface="Wingdings" panose="05000000000000000000" pitchFamily="2" charset="2"/>
              <a:buChar char="Ø"/>
            </a:pPr>
            <a:endParaRPr lang="en-US" altLang="zh-CN" sz="1482" dirty="0"/>
          </a:p>
          <a:p>
            <a:pPr marL="1062212" lvl="1" indent="-457200">
              <a:buFont typeface="Wingdings" panose="05000000000000000000" pitchFamily="2" charset="2"/>
              <a:buChar char="Ø"/>
            </a:pPr>
            <a:endParaRPr lang="en-US" sz="2000" b="1" dirty="0"/>
          </a:p>
          <a:p>
            <a:pPr marL="468313" indent="-457200">
              <a:buFont typeface="Arial" panose="020B0604020202020204" pitchFamily="34" charset="0"/>
              <a:buAutoNum type="arabicPeriod"/>
            </a:pPr>
            <a:r>
              <a:rPr lang="en-US" altLang="en-US" sz="2000" b="1" dirty="0"/>
              <a:t>Sparse Attention Mechanisms</a:t>
            </a:r>
            <a:endParaRPr lang="en-US" altLang="zh-CN" sz="2000" b="1" dirty="0"/>
          </a:p>
          <a:p>
            <a:pPr marL="1062212" lvl="1" indent="-457200">
              <a:buFont typeface="Wingdings" panose="05000000000000000000" pitchFamily="2" charset="2"/>
              <a:buChar char="Ø"/>
            </a:pPr>
            <a:r>
              <a:rPr lang="en-US" altLang="en-US" sz="1482" b="1" dirty="0"/>
              <a:t>Static Sparsity: </a:t>
            </a:r>
            <a:r>
              <a:rPr lang="en-US" altLang="zh-CN" sz="1482" dirty="0" err="1"/>
              <a:t>BigBird, StreamingLLM, H2O</a:t>
            </a:r>
          </a:p>
          <a:p>
            <a:pPr marL="1062212" lvl="1" indent="-457200">
              <a:buFont typeface="Wingdings" panose="05000000000000000000" pitchFamily="2" charset="2"/>
              <a:buChar char="Ø"/>
            </a:pPr>
            <a:r>
              <a:rPr lang="en-US" altLang="en-US" sz="1482" b="1" dirty="0"/>
              <a:t>Dynamic Sparsity</a:t>
            </a:r>
            <a:r>
              <a:rPr lang="en-US" altLang="en-US" sz="1482" dirty="0"/>
              <a:t>: Native Sparse Attention (DeepSeek), MoBA (Kimi)</a:t>
            </a:r>
          </a:p>
          <a:p>
            <a:pPr marL="468313" indent="-457200">
              <a:buFont typeface="Arial" panose="020B0604020202020204" pitchFamily="34" charset="0"/>
              <a:buAutoNum type="arabicPeriod"/>
            </a:pPr>
            <a:endParaRPr lang="en-US" sz="2000" b="1" dirty="0"/>
          </a:p>
          <a:p>
            <a:pPr marL="468313" indent="-457200">
              <a:buFont typeface="Arial" panose="020B0604020202020204" pitchFamily="34" charset="0"/>
              <a:buAutoNum type="arabicPeriod"/>
            </a:pPr>
            <a:r>
              <a:rPr lang="en-US" altLang="en-US" sz="2000" b="1" dirty="0"/>
              <a:t>Hybrid Attention Mechanisms</a:t>
            </a:r>
            <a:endParaRPr lang="en-US" altLang="zh-CN" sz="2000" b="1" dirty="0"/>
          </a:p>
          <a:p>
            <a:pPr marL="1062212" lvl="1" indent="-457200">
              <a:buFont typeface="Wingdings" panose="05000000000000000000" pitchFamily="2" charset="2"/>
              <a:buChar char="Ø"/>
            </a:pPr>
            <a:r>
              <a:rPr lang="en-US" altLang="en-US" sz="1482" b="1" dirty="0"/>
              <a:t>Inter-layer mixing</a:t>
            </a:r>
            <a:r>
              <a:rPr lang="en-US" altLang="zh-CN" sz="1482" dirty="0"/>
              <a:t>: Minimax-01, Jamba, Samba</a:t>
            </a:r>
          </a:p>
          <a:p>
            <a:pPr marL="1062212" lvl="1" indent="-457200">
              <a:buFont typeface="Wingdings" panose="05000000000000000000" pitchFamily="2" charset="2"/>
              <a:buChar char="Ø"/>
            </a:pPr>
            <a:r>
              <a:rPr lang="en-US" altLang="en-US" sz="1482" b="1" dirty="0"/>
              <a:t>Intra-layer mixing: </a:t>
            </a:r>
            <a:r>
              <a:rPr lang="en-US" altLang="zh-CN" sz="1482" dirty="0" err="1"/>
              <a:t>Hymba</a:t>
            </a:r>
            <a:endParaRPr lang="en-US" altLang="zh-CN" sz="1482" dirty="0"/>
          </a:p>
        </p:txBody>
      </p:sp>
    </p:spTree>
    <p:extLst>
      <p:ext uri="{BB962C8B-B14F-4D97-AF65-F5344CB8AC3E}">
        <p14:creationId xmlns:p14="http://schemas.microsoft.com/office/powerpoint/2010/main" val="367668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206F3-7ED1-434A-9EB8-17A89BE54D2D}"/>
              </a:ext>
            </a:extLst>
          </p:cNvPr>
          <p:cNvSpPr txBox="1"/>
          <p:nvPr/>
        </p:nvSpPr>
        <p:spPr>
          <a:xfrm>
            <a:off x="477138" y="317553"/>
            <a:ext cx="10175150" cy="369332"/>
          </a:xfrm>
          <a:prstGeom prst="rect">
            <a:avLst/>
          </a:prstGeom>
          <a:noFill/>
        </p:spPr>
        <p:txBody>
          <a:bodyPr wrap="square" lIns="0" tIns="0" rIns="0" bIns="0" rtlCol="0">
            <a:spAutoFit/>
          </a:bodyPr>
          <a:lstStyle/>
          <a:p>
            <a:r>
              <a:rPr kumimoji="1" lang="en-US" altLang="zh-CN" sz="2400" b="1" dirty="0">
                <a:solidFill>
                  <a:srgbClr val="C00000"/>
                </a:solidFill>
                <a:latin typeface="Microsoft YaHei" panose="020B0503020204020204" pitchFamily="34" charset="-122"/>
                <a:ea typeface="Microsoft YaHei" panose="020B0503020204020204" pitchFamily="34" charset="-122"/>
              </a:rPr>
              <a:t>1.1 Linear Attention : From standard attention</a:t>
            </a:r>
          </a:p>
        </p:txBody>
      </p:sp>
      <p:pic>
        <p:nvPicPr>
          <p:cNvPr id="5" name="Picture 4">
            <a:extLst>
              <a:ext uri="{FF2B5EF4-FFF2-40B4-BE49-F238E27FC236}">
                <a16:creationId xmlns:a16="http://schemas.microsoft.com/office/drawing/2014/main" id="{8F2C479B-C47F-48F5-D59D-4D23A9B83502}"/>
              </a:ext>
            </a:extLst>
          </p:cNvPr>
          <p:cNvPicPr>
            <a:picLocks noChangeAspect="1"/>
          </p:cNvPicPr>
          <p:nvPr/>
        </p:nvPicPr>
        <p:blipFill>
          <a:blip r:embed="rId3"/>
          <a:stretch>
            <a:fillRect/>
          </a:stretch>
        </p:blipFill>
        <p:spPr>
          <a:xfrm>
            <a:off x="1720362" y="1740526"/>
            <a:ext cx="8469023" cy="4601539"/>
          </a:xfrm>
          <a:prstGeom prst="rect">
            <a:avLst/>
          </a:prstGeom>
        </p:spPr>
      </p:pic>
      <p:sp>
        <p:nvSpPr>
          <p:cNvPr id="10" name="TextBox 9">
            <a:extLst>
              <a:ext uri="{FF2B5EF4-FFF2-40B4-BE49-F238E27FC236}">
                <a16:creationId xmlns:a16="http://schemas.microsoft.com/office/drawing/2014/main" id="{251354CD-B933-8E67-7AFE-4905C492CD06}"/>
              </a:ext>
            </a:extLst>
          </p:cNvPr>
          <p:cNvSpPr txBox="1"/>
          <p:nvPr/>
        </p:nvSpPr>
        <p:spPr>
          <a:xfrm>
            <a:off x="1067839" y="844373"/>
            <a:ext cx="6099142" cy="369332"/>
          </a:xfrm>
          <a:prstGeom prst="rect">
            <a:avLst/>
          </a:prstGeom>
          <a:noFill/>
        </p:spPr>
        <p:txBody>
          <a:bodyPr wrap="square">
            <a:spAutoFit/>
          </a:bodyPr>
          <a:lstStyle/>
          <a:p>
            <a:r>
              <a:rPr kumimoji="1" lang="en-US" altLang="zh-CN" sz="1800" b="1" dirty="0">
                <a:solidFill>
                  <a:srgbClr val="C00000"/>
                </a:solidFill>
                <a:latin typeface="Microsoft YaHei" panose="020B0503020204020204" pitchFamily="34" charset="-122"/>
                <a:ea typeface="Microsoft YaHei" panose="020B0503020204020204" pitchFamily="34" charset="-122"/>
              </a:rPr>
              <a:t>Linear Attention =  Standard attention - </a:t>
            </a:r>
            <a:r>
              <a:rPr kumimoji="1" lang="en-US" altLang="zh-CN" sz="1800" b="1" dirty="0" err="1">
                <a:solidFill>
                  <a:srgbClr val="C00000"/>
                </a:solidFill>
                <a:latin typeface="Microsoft YaHei" panose="020B0503020204020204" pitchFamily="34" charset="-122"/>
                <a:ea typeface="Microsoft YaHei" panose="020B0503020204020204" pitchFamily="34" charset="-122"/>
              </a:rPr>
              <a:t>softmax</a:t>
            </a:r>
            <a:endParaRPr lang="en-US" dirty="0"/>
          </a:p>
        </p:txBody>
      </p:sp>
    </p:spTree>
    <p:extLst>
      <p:ext uri="{BB962C8B-B14F-4D97-AF65-F5344CB8AC3E}">
        <p14:creationId xmlns:p14="http://schemas.microsoft.com/office/powerpoint/2010/main" val="409370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206F3-7ED1-434A-9EB8-17A89BE54D2D}"/>
              </a:ext>
            </a:extLst>
          </p:cNvPr>
          <p:cNvSpPr txBox="1"/>
          <p:nvPr/>
        </p:nvSpPr>
        <p:spPr>
          <a:xfrm>
            <a:off x="477138" y="317553"/>
            <a:ext cx="10175150" cy="369332"/>
          </a:xfrm>
          <a:prstGeom prst="rect">
            <a:avLst/>
          </a:prstGeom>
          <a:noFill/>
        </p:spPr>
        <p:txBody>
          <a:bodyPr wrap="square" lIns="0" tIns="0" rIns="0" bIns="0" rtlCol="0">
            <a:spAutoFit/>
          </a:bodyPr>
          <a:lstStyle/>
          <a:p>
            <a:r>
              <a:rPr kumimoji="1" lang="en-US" altLang="zh-CN" sz="2400" b="1" dirty="0">
                <a:solidFill>
                  <a:srgbClr val="C00000"/>
                </a:solidFill>
                <a:latin typeface="Microsoft YaHei" panose="020B0503020204020204" pitchFamily="34" charset="-122"/>
                <a:ea typeface="Microsoft YaHei" panose="020B0503020204020204" pitchFamily="34" charset="-122"/>
              </a:rPr>
              <a:t>1.1 Linear Attention : From standard attention</a:t>
            </a:r>
          </a:p>
        </p:txBody>
      </p:sp>
      <p:sp>
        <p:nvSpPr>
          <p:cNvPr id="10" name="TextBox 9">
            <a:extLst>
              <a:ext uri="{FF2B5EF4-FFF2-40B4-BE49-F238E27FC236}">
                <a16:creationId xmlns:a16="http://schemas.microsoft.com/office/drawing/2014/main" id="{251354CD-B933-8E67-7AFE-4905C492CD06}"/>
              </a:ext>
            </a:extLst>
          </p:cNvPr>
          <p:cNvSpPr txBox="1"/>
          <p:nvPr/>
        </p:nvSpPr>
        <p:spPr>
          <a:xfrm>
            <a:off x="1253454" y="729911"/>
            <a:ext cx="6099142" cy="369332"/>
          </a:xfrm>
          <a:prstGeom prst="rect">
            <a:avLst/>
          </a:prstGeom>
          <a:noFill/>
        </p:spPr>
        <p:txBody>
          <a:bodyPr wrap="square">
            <a:spAutoFit/>
          </a:bodyPr>
          <a:lstStyle/>
          <a:p>
            <a:r>
              <a:rPr kumimoji="1" lang="en-US" altLang="zh-CN" sz="1800" b="1" dirty="0">
                <a:solidFill>
                  <a:srgbClr val="C00000"/>
                </a:solidFill>
                <a:latin typeface="Microsoft YaHei" panose="020B0503020204020204" pitchFamily="34" charset="-122"/>
                <a:ea typeface="Microsoft YaHei" panose="020B0503020204020204" pitchFamily="34" charset="-122"/>
              </a:rPr>
              <a:t>Linear Attention =  Standard attention - </a:t>
            </a:r>
            <a:r>
              <a:rPr kumimoji="1" lang="en-US" altLang="zh-CN" sz="1800" b="1" dirty="0" err="1">
                <a:solidFill>
                  <a:srgbClr val="C00000"/>
                </a:solidFill>
                <a:latin typeface="Microsoft YaHei" panose="020B0503020204020204" pitchFamily="34" charset="-122"/>
                <a:ea typeface="Microsoft YaHei" panose="020B0503020204020204" pitchFamily="34" charset="-122"/>
              </a:rPr>
              <a:t>softmaxs</a:t>
            </a:r>
            <a:endParaRPr lang="en-US" dirty="0"/>
          </a:p>
        </p:txBody>
      </p:sp>
      <p:pic>
        <p:nvPicPr>
          <p:cNvPr id="2" name="Picture 1">
            <a:extLst>
              <a:ext uri="{FF2B5EF4-FFF2-40B4-BE49-F238E27FC236}">
                <a16:creationId xmlns:a16="http://schemas.microsoft.com/office/drawing/2014/main" id="{A358BD65-6477-1291-55D7-C99441A2EC1A}"/>
              </a:ext>
            </a:extLst>
          </p:cNvPr>
          <p:cNvPicPr>
            <a:picLocks noChangeAspect="1"/>
          </p:cNvPicPr>
          <p:nvPr/>
        </p:nvPicPr>
        <p:blipFill>
          <a:blip r:embed="rId3"/>
          <a:stretch>
            <a:fillRect/>
          </a:stretch>
        </p:blipFill>
        <p:spPr>
          <a:xfrm>
            <a:off x="1882104" y="1511601"/>
            <a:ext cx="7514286" cy="3628571"/>
          </a:xfrm>
          <a:prstGeom prst="rect">
            <a:avLst/>
          </a:prstGeom>
        </p:spPr>
      </p:pic>
    </p:spTree>
    <p:extLst>
      <p:ext uri="{BB962C8B-B14F-4D97-AF65-F5344CB8AC3E}">
        <p14:creationId xmlns:p14="http://schemas.microsoft.com/office/powerpoint/2010/main" val="44268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ver page_Image version">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ts val="3440"/>
          </a:lnSpc>
          <a:defRPr kumimoji="1" sz="3200" dirty="0" err="1" smtClean="0">
            <a:solidFill>
              <a:srgbClr val="000000"/>
            </a:solidFill>
            <a:latin typeface="Arial" panose="020B0604020202020204" pitchFamily="34" charset="0"/>
            <a:ea typeface="Microsoft YaHei"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演示文稿8" id="{10D78E51-8D5A-4682-A2B0-43C2A5B5BB4F}" vid="{2CAB3CEB-A314-40CA-9193-70DA3C6C90B9}"/>
    </a:ext>
  </a:extLst>
</a:theme>
</file>

<file path=ppt/theme/theme2.xml><?xml version="1.0" encoding="utf-8"?>
<a:theme xmlns:a="http://schemas.openxmlformats.org/drawingml/2006/main" name="Contents page">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ts val="3440"/>
          </a:lnSpc>
          <a:defRPr kumimoji="1" sz="2200" dirty="0" err="1" smtClean="0">
            <a:solidFill>
              <a:srgbClr val="000000"/>
            </a:solidFill>
            <a:ea typeface="Microsoft YaHei"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演示文稿8" id="{10D78E51-8D5A-4682-A2B0-43C2A5B5BB4F}" vid="{BD6C002A-145D-48C4-BC37-8F185842FDD8}"/>
    </a:ext>
  </a:extLst>
</a:theme>
</file>

<file path=ppt/theme/theme3.xml><?xml version="1.0" encoding="utf-8"?>
<a:theme xmlns:a="http://schemas.openxmlformats.org/drawingml/2006/main" name="Chapter page">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ts val="3440"/>
          </a:lnSpc>
          <a:defRPr kumimoji="1" dirty="0" err="1" smtClean="0">
            <a:solidFill>
              <a:srgbClr val="000000"/>
            </a:solidFill>
            <a:ea typeface="Microsoft YaHei"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演示文稿8" id="{10D78E51-8D5A-4682-A2B0-43C2A5B5BB4F}" vid="{9EF9C519-0329-4EF9-B266-404C2A0B68C0}"/>
    </a:ext>
  </a:extLst>
</a:theme>
</file>

<file path=ppt/theme/theme4.xml><?xml version="1.0" encoding="utf-8"?>
<a:theme xmlns:a="http://schemas.openxmlformats.org/drawingml/2006/main" name="End page">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4800" dirty="0" err="1" smtClean="0">
            <a:solidFill>
              <a:srgbClr val="000000"/>
            </a:solidFill>
            <a:latin typeface="Arial" panose="020B0604020202020204" pitchFamily="34" charset="0"/>
            <a:ea typeface="Microsoft YaHei"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演示文稿8" id="{10D78E51-8D5A-4682-A2B0-43C2A5B5BB4F}" vid="{19CE10E0-DEB1-4025-A926-EA35B177B1A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Template</Template>
  <TotalTime>4622</TotalTime>
  <Words>5273</Words>
  <Application>Microsoft Office PowerPoint</Application>
  <PresentationFormat>Custom</PresentationFormat>
  <Paragraphs>411</Paragraphs>
  <Slides>37</Slides>
  <Notes>37</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37</vt:i4>
      </vt:variant>
    </vt:vector>
  </HeadingPairs>
  <TitlesOfParts>
    <vt:vector size="51" baseType="lpstr">
      <vt:lpstr>.AppleSystemUIFont</vt:lpstr>
      <vt:lpstr>Google Sans Text</vt:lpstr>
      <vt:lpstr>微软雅黑</vt:lpstr>
      <vt:lpstr>微软雅黑</vt:lpstr>
      <vt:lpstr>Optima-Regular</vt:lpstr>
      <vt:lpstr>Arial</vt:lpstr>
      <vt:lpstr>Calibri</vt:lpstr>
      <vt:lpstr>Cambria Math</vt:lpstr>
      <vt:lpstr>Times New Roman</vt:lpstr>
      <vt:lpstr>Wingdings</vt:lpstr>
      <vt:lpstr>Cover page_Image version</vt:lpstr>
      <vt:lpstr>Contents page</vt:lpstr>
      <vt:lpstr>Chapter page</vt:lpstr>
      <vt:lpstr>End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Zeng Wenqi</dc:creator>
  <cp:lastModifiedBy>Zeng Wenqi</cp:lastModifiedBy>
  <cp:revision>869</cp:revision>
  <dcterms:created xsi:type="dcterms:W3CDTF">2020-08-28T08:36:40Z</dcterms:created>
  <dcterms:modified xsi:type="dcterms:W3CDTF">2025-11-18T07:59:54Z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(3)MvEcCh+nKrkGsOQoCYp8e/KAQ4mlNKRFfvD6Ku91fYcT9i70ntlVJb6Bl4wWkMYfmporRjby
804gLQUXNhfAIsih0EBF7pwX/u86T5NkkNdnwH6njj7ckaVCWaLoTdIFNjRVMupqUMT9pr7p
egc8Zkq53aNNmcnmBU+r84c+NSaFsaV53SHivNEwUeiUcN+RHKiFqg9LWGQ9o5DmyP9+5TOg
3G1ZCkm6rUnM7/K+bd</vt:lpwstr>
  </property>
  <property fmtid="{D5CDD505-2E9C-101B-9397-08002B2CF9AE}" pid="3" name="_2015_ms_pID_7253431">
    <vt:lpwstr>Fx77WoRTCrQE+qG3iqYG7eWGvTJJSHDRxB0PwMZFgPVyyW2i1G+A2x
UPLBpE8QGVSTZ/CcgdQiFtmaBCwUaDzLHRpk8JU/8bR012L2SGwDsQiruidaDrsdDUdwY0Rf
7nAQq6cwRaABqNuQaDte24oYH7JkCL8ub7TjG1rQeeheiQjTyK8LqxVnTirrMxTmnzNm+SWC
fWHOz3KzIwAhV7hbW4i1lf6cFjWrhrhv2ugc</vt:lpwstr>
  </property>
  <property fmtid="{D5CDD505-2E9C-101B-9397-08002B2CF9AE}" pid="4" name="_2015_ms_pID_7253432">
    <vt:lpwstr>IZwT1V5ZhHcmXGy6Q4q2BJA=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1598576536</vt:lpwstr>
  </property>
</Properties>
</file>